
<file path=[Content_Types].xml><?xml version="1.0" encoding="utf-8"?>
<Types xmlns="http://schemas.openxmlformats.org/package/2006/content-types">
  <Override PartName="/ppt/slides/slide12.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slides/slide30.xml" ContentType="application/vnd.openxmlformats-officedocument.presentationml.slide+xml"/>
  <Override PartName="/ppt/slides/slide35.xml" ContentType="application/vnd.openxmlformats-officedocument.presentationml.slide+xml"/>
  <Override PartName="/ppt/slides/slide42.xml" ContentType="application/vnd.openxmlformats-officedocument.presentationml.slide+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Default Extension="xlsx" ContentType="application/vnd.openxmlformats-officedocument.spreadsheetml.sheet"/>
  <Override PartName="/ppt/slides/slide25.xml" ContentType="application/vnd.openxmlformats-officedocument.presentationml.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40.xml" ContentType="application/vnd.openxmlformats-officedocument.presentationml.slide+xml"/>
  <Override PartName="/ppt/slides/slide14.xml" ContentType="application/vnd.openxmlformats-officedocument.presentationml.slide+xml"/>
  <Override PartName="/ppt/slides/slide34.xml" ContentType="application/vnd.openxmlformats-officedocument.presentationml.slide+xml"/>
  <Override PartName="/ppt/slides/slide4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s/slide43.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37.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slides/slide33.xml" ContentType="application/vnd.openxmlformats-officedocument.presentationml.slide+xml"/>
  <Override PartName="/ppt/presProps.xml" ContentType="application/vnd.openxmlformats-officedocument.presentationml.presProps+xml"/>
  <Default Extension="jpeg" ContentType="image/jpeg"/>
  <Override PartName="/ppt/slides/slide3.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s/slide8.xml" ContentType="application/vnd.openxmlformats-officedocument.presentationml.slide+xml"/>
  <Override PartName="/ppt/slides/slide31.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39.xml" ContentType="application/vnd.openxmlformats-officedocument.presentationml.slide+xml"/>
  <Override PartName="/ppt/slides/slide32.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38.xml" ContentType="application/vnd.openxmlformats-officedocument.presentationml.slide+xml"/>
  <Default Extension="gif" ContentType="image/gif"/>
  <Override PartName="/ppt/slides/slide19.xml" ContentType="application/vnd.openxmlformats-officedocument.presentationml.slide+xml"/>
  <Override PartName="/ppt/slides/slide41.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840" r:id="rId1"/>
  </p:sldMasterIdLst>
  <p:notesMasterIdLst>
    <p:notesMasterId r:id="rId46"/>
  </p:notesMasterIdLst>
  <p:handoutMasterIdLst>
    <p:handoutMasterId r:id="rId47"/>
  </p:handoutMasterIdLst>
  <p:sldIdLst>
    <p:sldId id="256" r:id="rId2"/>
    <p:sldId id="257" r:id="rId3"/>
    <p:sldId id="313" r:id="rId4"/>
    <p:sldId id="264" r:id="rId5"/>
    <p:sldId id="323" r:id="rId6"/>
    <p:sldId id="258" r:id="rId7"/>
    <p:sldId id="301" r:id="rId8"/>
    <p:sldId id="302" r:id="rId9"/>
    <p:sldId id="259" r:id="rId10"/>
    <p:sldId id="261" r:id="rId11"/>
    <p:sldId id="272" r:id="rId12"/>
    <p:sldId id="262" r:id="rId13"/>
    <p:sldId id="260" r:id="rId14"/>
    <p:sldId id="307" r:id="rId15"/>
    <p:sldId id="265" r:id="rId16"/>
    <p:sldId id="320" r:id="rId17"/>
    <p:sldId id="308" r:id="rId18"/>
    <p:sldId id="266" r:id="rId19"/>
    <p:sldId id="309" r:id="rId20"/>
    <p:sldId id="268" r:id="rId21"/>
    <p:sldId id="303" r:id="rId22"/>
    <p:sldId id="269" r:id="rId23"/>
    <p:sldId id="270" r:id="rId24"/>
    <p:sldId id="274" r:id="rId25"/>
    <p:sldId id="278" r:id="rId26"/>
    <p:sldId id="279" r:id="rId27"/>
    <p:sldId id="280" r:id="rId28"/>
    <p:sldId id="304" r:id="rId29"/>
    <p:sldId id="282" r:id="rId30"/>
    <p:sldId id="283" r:id="rId31"/>
    <p:sldId id="284" r:id="rId32"/>
    <p:sldId id="285" r:id="rId33"/>
    <p:sldId id="317" r:id="rId34"/>
    <p:sldId id="287" r:id="rId35"/>
    <p:sldId id="288" r:id="rId36"/>
    <p:sldId id="290" r:id="rId37"/>
    <p:sldId id="291" r:id="rId38"/>
    <p:sldId id="292" r:id="rId39"/>
    <p:sldId id="293" r:id="rId40"/>
    <p:sldId id="294" r:id="rId41"/>
    <p:sldId id="322" r:id="rId42"/>
    <p:sldId id="321" r:id="rId43"/>
    <p:sldId id="295" r:id="rId44"/>
    <p:sldId id="296" r:id="rId4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3E22E6"/>
    <a:srgbClr val="D8103B"/>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1558" autoAdjust="0"/>
    <p:restoredTop sz="96703" autoAdjust="0"/>
  </p:normalViewPr>
  <p:slideViewPr>
    <p:cSldViewPr snapToGrid="0" snapToObjects="1">
      <p:cViewPr>
        <p:scale>
          <a:sx n="107" d="100"/>
          <a:sy n="107" d="100"/>
        </p:scale>
        <p:origin x="-1968" y="-856"/>
      </p:cViewPr>
      <p:guideLst>
        <p:guide orient="horz" pos="2160"/>
        <p:guide pos="2880"/>
      </p:guideLst>
    </p:cSldViewPr>
  </p:slideViewPr>
  <p:outlineViewPr>
    <p:cViewPr>
      <p:scale>
        <a:sx n="33" d="100"/>
        <a:sy n="33" d="100"/>
      </p:scale>
      <p:origin x="12" y="6530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9" Type="http://schemas.openxmlformats.org/officeDocument/2006/relationships/slide" Target="slides/slide38.xml"/><Relationship Id="rId7" Type="http://schemas.openxmlformats.org/officeDocument/2006/relationships/slide" Target="slides/slide6.xml"/><Relationship Id="rId43" Type="http://schemas.openxmlformats.org/officeDocument/2006/relationships/slide" Target="slides/slide42.xml"/><Relationship Id="rId25" Type="http://schemas.openxmlformats.org/officeDocument/2006/relationships/slide" Target="slides/slide24.xml"/><Relationship Id="rId10" Type="http://schemas.openxmlformats.org/officeDocument/2006/relationships/slide" Target="slides/slide9.xml"/><Relationship Id="rId50" Type="http://schemas.openxmlformats.org/officeDocument/2006/relationships/viewProps" Target="viewProps.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14" Type="http://schemas.openxmlformats.org/officeDocument/2006/relationships/slide" Target="slides/slide13.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slide" Target="slides/slide44.xml"/><Relationship Id="rId42" Type="http://schemas.openxmlformats.org/officeDocument/2006/relationships/slide" Target="slides/slide41.xml"/><Relationship Id="rId6" Type="http://schemas.openxmlformats.org/officeDocument/2006/relationships/slide" Target="slides/slide5.xml"/><Relationship Id="rId49" Type="http://schemas.openxmlformats.org/officeDocument/2006/relationships/presProps" Target="presProps.xml"/><Relationship Id="rId44" Type="http://schemas.openxmlformats.org/officeDocument/2006/relationships/slide" Target="slides/slide43.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 Type="http://schemas.openxmlformats.org/officeDocument/2006/relationships/slide" Target="slides/slide1.xml"/><Relationship Id="rId46" Type="http://schemas.openxmlformats.org/officeDocument/2006/relationships/notesMaster" Target="notesMasters/notesMaster1.xml"/><Relationship Id="rId35" Type="http://schemas.openxmlformats.org/officeDocument/2006/relationships/slide" Target="slides/slide34.xml"/><Relationship Id="rId51" Type="http://schemas.openxmlformats.org/officeDocument/2006/relationships/theme" Target="theme/theme1.xml"/><Relationship Id="rId31" Type="http://schemas.openxmlformats.org/officeDocument/2006/relationships/slide" Target="slides/slide30.xml"/><Relationship Id="rId34" Type="http://schemas.openxmlformats.org/officeDocument/2006/relationships/slide" Target="slides/slide33.xml"/><Relationship Id="rId40" Type="http://schemas.openxmlformats.org/officeDocument/2006/relationships/slide" Target="slides/slide39.xml"/><Relationship Id="rId36" Type="http://schemas.openxmlformats.org/officeDocument/2006/relationships/slide" Target="slides/slide35.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handoutMaster" Target="handoutMasters/handoutMaster1.xml"/><Relationship Id="rId48" Type="http://schemas.openxmlformats.org/officeDocument/2006/relationships/printerSettings" Target="printerSettings/printerSettings1.bin"/><Relationship Id="rId8" Type="http://schemas.openxmlformats.org/officeDocument/2006/relationships/slide" Target="slides/slide7.xml"/><Relationship Id="rId13" Type="http://schemas.openxmlformats.org/officeDocument/2006/relationships/slide" Target="slides/slide12.xml"/><Relationship Id="rId32" Type="http://schemas.openxmlformats.org/officeDocument/2006/relationships/slide" Target="slides/slide31.xml"/><Relationship Id="rId37" Type="http://schemas.openxmlformats.org/officeDocument/2006/relationships/slide" Target="slides/slide36.xml"/><Relationship Id="rId52" Type="http://schemas.openxmlformats.org/officeDocument/2006/relationships/tableStyles" Target="tableStyles.xml"/><Relationship Id="rId12" Type="http://schemas.openxmlformats.org/officeDocument/2006/relationships/slide" Target="slides/slide11.xml"/><Relationship Id="rId3" Type="http://schemas.openxmlformats.org/officeDocument/2006/relationships/slide" Target="slides/slide2.xml"/><Relationship Id="rId23" Type="http://schemas.openxmlformats.org/officeDocument/2006/relationships/slide" Target="slides/slide22.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22" Type="http://schemas.openxmlformats.org/officeDocument/2006/relationships/slide" Target="slides/slide21.xml"/><Relationship Id="rId21" Type="http://schemas.openxmlformats.org/officeDocument/2006/relationships/slide" Target="slides/slide20.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2"/>
  <c:chart>
    <c:title>
      <c:tx>
        <c:rich>
          <a:bodyPr/>
          <a:lstStyle/>
          <a:p>
            <a:pPr>
              <a:defRPr/>
            </a:pPr>
            <a:r>
              <a:rPr lang="en-US" dirty="0"/>
              <a:t>Chart </a:t>
            </a:r>
            <a:r>
              <a:rPr lang="en-US" dirty="0" smtClean="0"/>
              <a:t>2</a:t>
            </a:r>
            <a:endParaRPr lang="en-US" dirty="0"/>
          </a:p>
        </c:rich>
      </c:tx>
      <c:layout/>
    </c:title>
    <c:plotArea>
      <c:layout>
        <c:manualLayout>
          <c:layoutTarget val="inner"/>
          <c:xMode val="edge"/>
          <c:yMode val="edge"/>
          <c:x val="0.205687032176533"/>
          <c:y val="0.128148581036745"/>
          <c:w val="0.583770230555634"/>
          <c:h val="0.701718209442341"/>
        </c:manualLayout>
      </c:layout>
      <c:scatterChart>
        <c:scatterStyle val="smoothMarker"/>
        <c:ser>
          <c:idx val="2"/>
          <c:order val="1"/>
          <c:tx>
            <c:strRef>
              <c:f>Sheet1!$D$1</c:f>
              <c:strCache>
                <c:ptCount val="1"/>
                <c:pt idx="0">
                  <c:v>Column1</c:v>
                </c:pt>
              </c:strCache>
            </c:strRef>
          </c:tx>
          <c:marker>
            <c:symbol val="none"/>
          </c:marker>
          <c:xVal>
            <c:strRef>
              <c:f>Sheet1!$A$2:$A$20</c:f>
              <c:strCache>
                <c:ptCount val="10"/>
                <c:pt idx="0">
                  <c:v>Q1</c:v>
                </c:pt>
                <c:pt idx="1">
                  <c:v>O2</c:v>
                </c:pt>
                <c:pt idx="2">
                  <c:v>Q3</c:v>
                </c:pt>
                <c:pt idx="3">
                  <c:v>Q4</c:v>
                </c:pt>
                <c:pt idx="4">
                  <c:v>Q5</c:v>
                </c:pt>
                <c:pt idx="9">
                  <c:v>Qn</c:v>
                </c:pt>
              </c:strCache>
            </c:strRef>
          </c:xVal>
          <c:yVal>
            <c:numRef>
              <c:f>Sheet1!$D$2:$D$20</c:f>
            </c:numRef>
          </c:yVal>
          <c:smooth val="1"/>
        </c:ser>
        <c:ser>
          <c:idx val="1"/>
          <c:order val="0"/>
          <c:tx>
            <c:strRef>
              <c:f>Sheet1!$C$1</c:f>
              <c:strCache>
                <c:ptCount val="1"/>
                <c:pt idx="0">
                  <c:v>demond</c:v>
                </c:pt>
              </c:strCache>
            </c:strRef>
          </c:tx>
          <c:spPr>
            <a:ln>
              <a:solidFill>
                <a:srgbClr val="0070C0"/>
              </a:solidFill>
            </a:ln>
          </c:spPr>
          <c:marker>
            <c:symbol val="none"/>
          </c:marker>
          <c:xVal>
            <c:strRef>
              <c:f>Sheet1!$A$2:$A$20</c:f>
              <c:strCache>
                <c:ptCount val="10"/>
                <c:pt idx="0">
                  <c:v>Q1</c:v>
                </c:pt>
                <c:pt idx="1">
                  <c:v>O2</c:v>
                </c:pt>
                <c:pt idx="2">
                  <c:v>Q3</c:v>
                </c:pt>
                <c:pt idx="3">
                  <c:v>Q4</c:v>
                </c:pt>
                <c:pt idx="4">
                  <c:v>Q5</c:v>
                </c:pt>
                <c:pt idx="9">
                  <c:v>Qn</c:v>
                </c:pt>
              </c:strCache>
            </c:strRef>
          </c:xVal>
          <c:yVal>
            <c:numRef>
              <c:f>Sheet1!$C$2:$C$20</c:f>
              <c:numCache>
                <c:formatCode>General</c:formatCode>
                <c:ptCount val="19"/>
                <c:pt idx="2">
                  <c:v>26.0</c:v>
                </c:pt>
                <c:pt idx="3">
                  <c:v>24.0</c:v>
                </c:pt>
                <c:pt idx="4">
                  <c:v>22.0</c:v>
                </c:pt>
                <c:pt idx="5">
                  <c:v>20.0</c:v>
                </c:pt>
                <c:pt idx="6">
                  <c:v>18.0</c:v>
                </c:pt>
                <c:pt idx="7">
                  <c:v>16.0</c:v>
                </c:pt>
                <c:pt idx="8">
                  <c:v>14.0</c:v>
                </c:pt>
                <c:pt idx="9">
                  <c:v>12.0</c:v>
                </c:pt>
                <c:pt idx="10">
                  <c:v>10.0</c:v>
                </c:pt>
                <c:pt idx="11">
                  <c:v>8.0</c:v>
                </c:pt>
                <c:pt idx="12">
                  <c:v>6.0</c:v>
                </c:pt>
                <c:pt idx="13">
                  <c:v>4.0</c:v>
                </c:pt>
                <c:pt idx="14">
                  <c:v>2.0</c:v>
                </c:pt>
              </c:numCache>
            </c:numRef>
          </c:yVal>
          <c:smooth val="1"/>
        </c:ser>
        <c:dLbls/>
        <c:axId val="553089576"/>
        <c:axId val="553097592"/>
      </c:scatterChart>
      <c:valAx>
        <c:axId val="553089576"/>
        <c:scaling>
          <c:orientation val="minMax"/>
          <c:min val="1.0"/>
        </c:scaling>
        <c:axPos val="b"/>
        <c:title>
          <c:tx>
            <c:rich>
              <a:bodyPr/>
              <a:lstStyle/>
              <a:p>
                <a:pPr>
                  <a:defRPr/>
                </a:pPr>
                <a:r>
                  <a:rPr lang="en-US" dirty="0" smtClean="0"/>
                  <a:t>Quantity</a:t>
                </a:r>
                <a:endParaRPr lang="en-US" dirty="0"/>
              </a:p>
            </c:rich>
          </c:tx>
          <c:layout>
            <c:manualLayout>
              <c:xMode val="edge"/>
              <c:yMode val="edge"/>
              <c:x val="0.823423985351906"/>
              <c:y val="0.810591833992492"/>
            </c:manualLayout>
          </c:layout>
        </c:title>
        <c:numFmt formatCode="\q" sourceLinked="0"/>
        <c:majorTickMark val="cross"/>
        <c:tickLblPos val="none"/>
        <c:spPr>
          <a:ln>
            <a:solidFill>
              <a:schemeClr val="bg1">
                <a:lumMod val="50000"/>
              </a:schemeClr>
            </a:solidFill>
          </a:ln>
        </c:spPr>
        <c:crossAx val="553097592"/>
        <c:crossesAt val="0.0"/>
        <c:crossBetween val="midCat"/>
      </c:valAx>
      <c:valAx>
        <c:axId val="553097592"/>
        <c:scaling>
          <c:orientation val="minMax"/>
        </c:scaling>
        <c:axPos val="l"/>
        <c:majorGridlines>
          <c:spPr>
            <a:ln>
              <a:noFill/>
            </a:ln>
          </c:spPr>
        </c:majorGridlines>
        <c:title>
          <c:tx>
            <c:rich>
              <a:bodyPr/>
              <a:lstStyle/>
              <a:p>
                <a:pPr>
                  <a:defRPr/>
                </a:pPr>
                <a:r>
                  <a:rPr lang="en-US" dirty="0" smtClean="0"/>
                  <a:t>Price</a:t>
                </a:r>
                <a:endParaRPr lang="en-US" dirty="0"/>
              </a:p>
            </c:rich>
          </c:tx>
          <c:layout>
            <c:manualLayout>
              <c:xMode val="edge"/>
              <c:yMode val="edge"/>
              <c:x val="0.134816757295095"/>
              <c:y val="0.0305873172879699"/>
            </c:manualLayout>
          </c:layout>
        </c:title>
        <c:numFmt formatCode="0.0" sourceLinked="0"/>
        <c:majorTickMark val="none"/>
        <c:tickLblPos val="none"/>
        <c:crossAx val="553089576"/>
        <c:crosses val="autoZero"/>
        <c:crossBetween val="midCat"/>
      </c:valAx>
      <c:spPr>
        <a:noFill/>
        <a:ln>
          <a:noFill/>
        </a:ln>
      </c:spPr>
    </c:plotArea>
    <c:plotVisOnly val="1"/>
    <c:dispBlanksAs val="gap"/>
  </c:chart>
  <c:spPr>
    <a:ln>
      <a:noFill/>
    </a:ln>
  </c:spPr>
  <c:txPr>
    <a:bodyPr/>
    <a:lstStyle/>
    <a:p>
      <a:pPr>
        <a:defRPr sz="1800"/>
      </a:pPr>
      <a:endParaRPr lang="en-US"/>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0.56735</cdr:x>
      <cdr:y>0.42297</cdr:y>
    </cdr:from>
    <cdr:to>
      <cdr:x>0.62304</cdr:x>
      <cdr:y>0.87928</cdr:y>
    </cdr:to>
    <cdr:sp macro="" textlink="">
      <cdr:nvSpPr>
        <cdr:cNvPr id="2" name="TextBox 1"/>
        <cdr:cNvSpPr txBox="1"/>
      </cdr:nvSpPr>
      <cdr:spPr>
        <a:xfrm xmlns:a="http://schemas.openxmlformats.org/drawingml/2006/main">
          <a:off x="3527393" y="2090161"/>
          <a:ext cx="346229" cy="2254928"/>
        </a:xfrm>
        <a:prstGeom xmlns:a="http://schemas.openxmlformats.org/drawingml/2006/main" prst="rect">
          <a:avLst/>
        </a:prstGeom>
      </cdr:spPr>
      <cdr:txBody>
        <a:bodyPr xmlns:a="http://schemas.openxmlformats.org/drawingml/2006/main" vertOverflow="clip" vert="eaVert" wrap="square" rtlCol="0"/>
        <a:lstStyle xmlns:a="http://schemas.openxmlformats.org/drawingml/2006/main"/>
        <a:p xmlns:a="http://schemas.openxmlformats.org/drawingml/2006/main">
          <a:r>
            <a:rPr lang="en-US" dirty="0" smtClean="0">
              <a:solidFill>
                <a:schemeClr val="bg1">
                  <a:lumMod val="85000"/>
                </a:schemeClr>
              </a:solidFill>
            </a:rPr>
            <a:t>-------------------------------------------</a:t>
          </a:r>
          <a:r>
            <a:rPr lang="en-US" dirty="0" smtClean="0"/>
            <a:t>-</a:t>
          </a:r>
          <a:endParaRPr lang="en-US" sz="1100" dirty="0"/>
        </a:p>
      </cdr:txBody>
    </cdr:sp>
  </cdr:relSizeAnchor>
  <cdr:relSizeAnchor xmlns:cdr="http://schemas.openxmlformats.org/drawingml/2006/chartDrawing">
    <cdr:from>
      <cdr:x>0.66239</cdr:x>
      <cdr:y>0.24353</cdr:y>
    </cdr:from>
    <cdr:to>
      <cdr:x>0.81643</cdr:x>
      <cdr:y>0.42723</cdr:y>
    </cdr:to>
    <cdr:sp macro="" textlink="">
      <cdr:nvSpPr>
        <cdr:cNvPr id="3" name="TextBox 2"/>
        <cdr:cNvSpPr txBox="1"/>
      </cdr:nvSpPr>
      <cdr:spPr>
        <a:xfrm xmlns:a="http://schemas.openxmlformats.org/drawingml/2006/main">
          <a:off x="5451183" y="1187658"/>
          <a:ext cx="1267694" cy="89583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S</a:t>
          </a:r>
          <a:endParaRPr lang="en-US" sz="1800" dirty="0"/>
        </a:p>
      </cdr:txBody>
    </cdr:sp>
  </cdr:relSizeAnchor>
  <cdr:relSizeAnchor xmlns:cdr="http://schemas.openxmlformats.org/drawingml/2006/chartDrawing">
    <cdr:from>
      <cdr:x>0.71752</cdr:x>
      <cdr:y>0.58599</cdr:y>
    </cdr:from>
    <cdr:to>
      <cdr:x>0.82863</cdr:x>
      <cdr:y>0.77349</cdr:y>
    </cdr:to>
    <cdr:sp macro="" textlink="">
      <cdr:nvSpPr>
        <cdr:cNvPr id="4" name="TextBox 3"/>
        <cdr:cNvSpPr txBox="1"/>
      </cdr:nvSpPr>
      <cdr:spPr>
        <a:xfrm xmlns:a="http://schemas.openxmlformats.org/drawingml/2006/main">
          <a:off x="5904876" y="285773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smtClean="0"/>
            <a:t>1</a:t>
          </a:r>
          <a:endParaRPr lang="en-US" sz="1100" dirty="0"/>
        </a:p>
      </cdr:txBody>
    </cdr:sp>
  </cdr:relSizeAnchor>
  <cdr:relSizeAnchor xmlns:cdr="http://schemas.openxmlformats.org/drawingml/2006/chartDrawing">
    <cdr:from>
      <cdr:x>0.68591</cdr:x>
      <cdr:y>0.27031</cdr:y>
    </cdr:from>
    <cdr:to>
      <cdr:x>0.79702</cdr:x>
      <cdr:y>0.45781</cdr:y>
    </cdr:to>
    <cdr:sp macro="" textlink="">
      <cdr:nvSpPr>
        <cdr:cNvPr id="5" name="TextBox 4"/>
        <cdr:cNvSpPr txBox="1"/>
      </cdr:nvSpPr>
      <cdr:spPr>
        <a:xfrm xmlns:a="http://schemas.openxmlformats.org/drawingml/2006/main">
          <a:off x="5644737" y="1318232"/>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smtClean="0"/>
            <a:t>1</a:t>
          </a:r>
          <a:endParaRPr lang="en-US" sz="1100" dirty="0"/>
        </a:p>
      </cdr:txBody>
    </cdr:sp>
  </cdr:relSizeAnchor>
  <cdr:relSizeAnchor xmlns:cdr="http://schemas.openxmlformats.org/drawingml/2006/chartDrawing">
    <cdr:from>
      <cdr:x>0.29781</cdr:x>
      <cdr:y>0.26544</cdr:y>
    </cdr:from>
    <cdr:to>
      <cdr:x>0.72906</cdr:x>
      <cdr:y>0.7206</cdr:y>
    </cdr:to>
    <cdr:cxnSp macro="">
      <cdr:nvCxnSpPr>
        <cdr:cNvPr id="7" name="Straight Connector 6"/>
        <cdr:cNvCxnSpPr/>
      </cdr:nvCxnSpPr>
      <cdr:spPr>
        <a:xfrm xmlns:a="http://schemas.openxmlformats.org/drawingml/2006/main">
          <a:off x="2450838" y="1294491"/>
          <a:ext cx="3548994" cy="2219725"/>
        </a:xfrm>
        <a:prstGeom xmlns:a="http://schemas.openxmlformats.org/drawingml/2006/main" prst="line">
          <a:avLst/>
        </a:prstGeom>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0.68591</cdr:x>
      <cdr:y>0.70356</cdr:y>
    </cdr:from>
    <cdr:to>
      <cdr:x>0.79702</cdr:x>
      <cdr:y>0.89106</cdr:y>
    </cdr:to>
    <cdr:sp macro="" textlink="">
      <cdr:nvSpPr>
        <cdr:cNvPr id="8" name="TextBox 7"/>
        <cdr:cNvSpPr txBox="1"/>
      </cdr:nvSpPr>
      <cdr:spPr>
        <a:xfrm xmlns:a="http://schemas.openxmlformats.org/drawingml/2006/main">
          <a:off x="5644737" y="343112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a:t>
          </a:r>
          <a:endParaRPr lang="en-US" sz="1800" dirty="0"/>
        </a:p>
      </cdr:txBody>
    </cdr:sp>
  </cdr:relSizeAnchor>
  <cdr:relSizeAnchor xmlns:cdr="http://schemas.openxmlformats.org/drawingml/2006/chartDrawing">
    <cdr:from>
      <cdr:x>0.7054</cdr:x>
      <cdr:y>0.73948</cdr:y>
    </cdr:from>
    <cdr:to>
      <cdr:x>0.81652</cdr:x>
      <cdr:y>0.92698</cdr:y>
    </cdr:to>
    <cdr:sp macro="" textlink="">
      <cdr:nvSpPr>
        <cdr:cNvPr id="9" name="TextBox 8"/>
        <cdr:cNvSpPr txBox="1"/>
      </cdr:nvSpPr>
      <cdr:spPr>
        <a:xfrm xmlns:a="http://schemas.openxmlformats.org/drawingml/2006/main">
          <a:off x="5805198" y="360629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smtClean="0"/>
            <a:t>2</a:t>
          </a:r>
          <a:endParaRPr lang="en-US" sz="1100" dirty="0"/>
        </a:p>
      </cdr:txBody>
    </cdr:sp>
  </cdr:relSizeAnchor>
  <cdr:relSizeAnchor xmlns:cdr="http://schemas.openxmlformats.org/drawingml/2006/chartDrawing">
    <cdr:from>
      <cdr:x>0.30502</cdr:x>
      <cdr:y>0.2338</cdr:y>
    </cdr:from>
    <cdr:to>
      <cdr:x>0.65694</cdr:x>
      <cdr:y>0.60377</cdr:y>
    </cdr:to>
    <cdr:cxnSp macro="">
      <cdr:nvCxnSpPr>
        <cdr:cNvPr id="11" name="Straight Connector 10"/>
        <cdr:cNvCxnSpPr/>
      </cdr:nvCxnSpPr>
      <cdr:spPr>
        <a:xfrm xmlns:a="http://schemas.openxmlformats.org/drawingml/2006/main" flipV="1">
          <a:off x="2510186" y="1140179"/>
          <a:ext cx="2896169" cy="1804270"/>
        </a:xfrm>
        <a:prstGeom xmlns:a="http://schemas.openxmlformats.org/drawingml/2006/main" prst="line">
          <a:avLst/>
        </a:prstGeom>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0.62314</cdr:x>
      <cdr:y>0.19242</cdr:y>
    </cdr:from>
    <cdr:to>
      <cdr:x>0.73425</cdr:x>
      <cdr:y>0.37992</cdr:y>
    </cdr:to>
    <cdr:sp macro="" textlink="">
      <cdr:nvSpPr>
        <cdr:cNvPr id="15" name="TextBox 14"/>
        <cdr:cNvSpPr txBox="1"/>
      </cdr:nvSpPr>
      <cdr:spPr>
        <a:xfrm xmlns:a="http://schemas.openxmlformats.org/drawingml/2006/main">
          <a:off x="5128189" y="93838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smtClean="0"/>
            <a:t>2</a:t>
          </a:r>
          <a:endParaRPr lang="en-US" sz="1100" dirty="0"/>
        </a:p>
      </cdr:txBody>
    </cdr:sp>
  </cdr:relSizeAnchor>
  <cdr:relSizeAnchor xmlns:cdr="http://schemas.openxmlformats.org/drawingml/2006/chartDrawing">
    <cdr:from>
      <cdr:x>0.53323</cdr:x>
      <cdr:y>0.86784</cdr:y>
    </cdr:from>
    <cdr:to>
      <cdr:x>0.64434</cdr:x>
      <cdr:y>0.93902</cdr:y>
    </cdr:to>
    <cdr:sp macro="" textlink="">
      <cdr:nvSpPr>
        <cdr:cNvPr id="16" name="TextBox 15"/>
        <cdr:cNvSpPr txBox="1"/>
      </cdr:nvSpPr>
      <cdr:spPr>
        <a:xfrm xmlns:a="http://schemas.openxmlformats.org/drawingml/2006/main">
          <a:off x="4388269" y="4232277"/>
          <a:ext cx="914400" cy="34711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smtClean="0"/>
            <a:t>1</a:t>
          </a:r>
          <a:endParaRPr lang="en-US" sz="1100" dirty="0"/>
        </a:p>
      </cdr:txBody>
    </cdr:sp>
  </cdr:relSizeAnchor>
  <cdr:relSizeAnchor xmlns:cdr="http://schemas.openxmlformats.org/drawingml/2006/chartDrawing">
    <cdr:from>
      <cdr:x>0.45358</cdr:x>
      <cdr:y>0.43095</cdr:y>
    </cdr:from>
    <cdr:to>
      <cdr:x>0.45935</cdr:x>
      <cdr:y>0.8277</cdr:y>
    </cdr:to>
    <cdr:cxnSp macro="">
      <cdr:nvCxnSpPr>
        <cdr:cNvPr id="18" name="Straight Connector 17"/>
        <cdr:cNvCxnSpPr/>
      </cdr:nvCxnSpPr>
      <cdr:spPr>
        <a:xfrm xmlns:a="http://schemas.openxmlformats.org/drawingml/2006/main" flipH="1">
          <a:off x="3732749" y="2101664"/>
          <a:ext cx="47478" cy="1934840"/>
        </a:xfrm>
        <a:prstGeom xmlns:a="http://schemas.openxmlformats.org/drawingml/2006/main" prst="line">
          <a:avLst/>
        </a:prstGeom>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0.41175</cdr:x>
      <cdr:y>0.83376</cdr:y>
    </cdr:from>
    <cdr:to>
      <cdr:x>0.52286</cdr:x>
      <cdr:y>0.97309</cdr:y>
    </cdr:to>
    <cdr:sp macro="" textlink="">
      <cdr:nvSpPr>
        <cdr:cNvPr id="19" name="TextBox 18"/>
        <cdr:cNvSpPr txBox="1"/>
      </cdr:nvSpPr>
      <cdr:spPr>
        <a:xfrm xmlns:a="http://schemas.openxmlformats.org/drawingml/2006/main">
          <a:off x="3388534" y="4066094"/>
          <a:ext cx="914400" cy="67948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Q</a:t>
          </a:r>
          <a:endParaRPr lang="en-US" sz="1800" dirty="0"/>
        </a:p>
      </cdr:txBody>
    </cdr:sp>
  </cdr:relSizeAnchor>
  <cdr:relSizeAnchor xmlns:cdr="http://schemas.openxmlformats.org/drawingml/2006/chartDrawing">
    <cdr:from>
      <cdr:x>0.43477</cdr:x>
      <cdr:y>0.85796</cdr:y>
    </cdr:from>
    <cdr:to>
      <cdr:x>0.54588</cdr:x>
      <cdr:y>0.94889</cdr:y>
    </cdr:to>
    <cdr:sp macro="" textlink="">
      <cdr:nvSpPr>
        <cdr:cNvPr id="20" name="TextBox 19"/>
        <cdr:cNvSpPr txBox="1"/>
      </cdr:nvSpPr>
      <cdr:spPr>
        <a:xfrm xmlns:a="http://schemas.openxmlformats.org/drawingml/2006/main">
          <a:off x="3578000" y="4184118"/>
          <a:ext cx="914400" cy="44343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smtClean="0"/>
            <a:t>2</a:t>
          </a:r>
          <a:endParaRPr lang="en-US" sz="1100" dirty="0"/>
        </a:p>
      </cdr:txBody>
    </cdr:sp>
  </cdr:relSizeAnchor>
  <cdr:relSizeAnchor xmlns:cdr="http://schemas.openxmlformats.org/drawingml/2006/chartDrawing">
    <cdr:from>
      <cdr:x>0.20406</cdr:x>
      <cdr:y>0.42852</cdr:y>
    </cdr:from>
    <cdr:to>
      <cdr:x>0.46079</cdr:x>
      <cdr:y>0.43825</cdr:y>
    </cdr:to>
    <cdr:cxnSp macro="">
      <cdr:nvCxnSpPr>
        <cdr:cNvPr id="22" name="Straight Connector 21"/>
        <cdr:cNvCxnSpPr/>
      </cdr:nvCxnSpPr>
      <cdr:spPr>
        <a:xfrm xmlns:a="http://schemas.openxmlformats.org/drawingml/2006/main" flipH="1">
          <a:off x="1679318" y="2089793"/>
          <a:ext cx="2112779" cy="47481"/>
        </a:xfrm>
        <a:prstGeom xmlns:a="http://schemas.openxmlformats.org/drawingml/2006/main" prst="line">
          <a:avLst/>
        </a:prstGeom>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0.16512</cdr:x>
      <cdr:y>0.34026</cdr:y>
    </cdr:from>
    <cdr:to>
      <cdr:x>0.27623</cdr:x>
      <cdr:y>0.52776</cdr:y>
    </cdr:to>
    <cdr:sp macro="" textlink="">
      <cdr:nvSpPr>
        <cdr:cNvPr id="23" name="TextBox 22"/>
        <cdr:cNvSpPr txBox="1"/>
      </cdr:nvSpPr>
      <cdr:spPr>
        <a:xfrm xmlns:a="http://schemas.openxmlformats.org/drawingml/2006/main">
          <a:off x="1358841" y="1659359"/>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P</a:t>
          </a:r>
          <a:endParaRPr lang="en-US" sz="1800" dirty="0"/>
        </a:p>
      </cdr:txBody>
    </cdr:sp>
  </cdr:relSizeAnchor>
  <cdr:relSizeAnchor xmlns:cdr="http://schemas.openxmlformats.org/drawingml/2006/chartDrawing">
    <cdr:from>
      <cdr:x>0.18098</cdr:x>
      <cdr:y>0.37254</cdr:y>
    </cdr:from>
    <cdr:to>
      <cdr:x>0.29209</cdr:x>
      <cdr:y>0.43095</cdr:y>
    </cdr:to>
    <cdr:sp macro="" textlink="">
      <cdr:nvSpPr>
        <cdr:cNvPr id="24" name="TextBox 23"/>
        <cdr:cNvSpPr txBox="1"/>
      </cdr:nvSpPr>
      <cdr:spPr>
        <a:xfrm xmlns:a="http://schemas.openxmlformats.org/drawingml/2006/main">
          <a:off x="1489406" y="1816779"/>
          <a:ext cx="914400" cy="28488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smtClean="0"/>
            <a:t>1</a:t>
          </a:r>
          <a:endParaRPr lang="en-US" sz="1100" dirty="0"/>
        </a:p>
      </cdr:txBody>
    </cdr:sp>
  </cdr:relSizeAnchor>
  <cdr:relSizeAnchor xmlns:cdr="http://schemas.openxmlformats.org/drawingml/2006/chartDrawing">
    <cdr:from>
      <cdr:x>0.15825</cdr:x>
      <cdr:y>0.40174</cdr:y>
    </cdr:from>
    <cdr:to>
      <cdr:x>0.24986</cdr:x>
      <cdr:y>0.58924</cdr:y>
    </cdr:to>
    <cdr:sp macro="" textlink="">
      <cdr:nvSpPr>
        <cdr:cNvPr id="25" name="TextBox 24"/>
        <cdr:cNvSpPr txBox="1"/>
      </cdr:nvSpPr>
      <cdr:spPr>
        <a:xfrm xmlns:a="http://schemas.openxmlformats.org/drawingml/2006/main">
          <a:off x="1302348" y="1959221"/>
          <a:ext cx="753939"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P</a:t>
          </a:r>
          <a:endParaRPr lang="en-US" sz="1800" dirty="0"/>
        </a:p>
      </cdr:txBody>
    </cdr:sp>
  </cdr:relSizeAnchor>
  <cdr:relSizeAnchor xmlns:cdr="http://schemas.openxmlformats.org/drawingml/2006/chartDrawing">
    <cdr:from>
      <cdr:x>0.17233</cdr:x>
      <cdr:y>0.445</cdr:y>
    </cdr:from>
    <cdr:to>
      <cdr:x>0.28344</cdr:x>
      <cdr:y>0.50342</cdr:y>
    </cdr:to>
    <cdr:sp macro="" textlink="">
      <cdr:nvSpPr>
        <cdr:cNvPr id="26" name="TextBox 25"/>
        <cdr:cNvSpPr txBox="1"/>
      </cdr:nvSpPr>
      <cdr:spPr>
        <a:xfrm xmlns:a="http://schemas.openxmlformats.org/drawingml/2006/main">
          <a:off x="1418188" y="2170173"/>
          <a:ext cx="914400" cy="28488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smtClean="0"/>
            <a:t>2</a:t>
          </a:r>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C748041-0D29-BD42-97C5-3E10CF7BDF14}" type="datetimeFigureOut">
              <a:rPr lang="en-US" smtClean="0"/>
              <a:pPr/>
              <a:t>6/14/12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B75B08C-60E3-1F45-A8F5-233DA13AAEB6}"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204192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5118B9-7FA3-E947-A5FB-6260274AFE1E}" type="datetimeFigureOut">
              <a:rPr lang="en-US" smtClean="0"/>
              <a:pPr/>
              <a:t>6/14/12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54C508-FF09-FF40-8EE5-050EED91FE9A}"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6678366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54C508-FF09-FF40-8EE5-050EED91FE9A}" type="slidenum">
              <a:rPr lang="en-US" smtClean="0"/>
              <a:pPr/>
              <a:t>2</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54856274"/>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54C508-FF09-FF40-8EE5-050EED91FE9A}" type="slidenum">
              <a:rPr lang="en-US" smtClean="0"/>
              <a:pPr/>
              <a:t>6</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47494987"/>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54C508-FF09-FF40-8EE5-050EED91FE9A}" type="slidenum">
              <a:rPr lang="en-US" smtClean="0"/>
              <a:pPr/>
              <a:t>25</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49497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3632ED9-E7F2-8B45-AEA5-A2E7B0CA811D}" type="datetime1">
              <a:rPr lang="en-US" smtClean="0"/>
              <a:pPr/>
              <a:t>6/14/12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2E6781-6B05-134A-AFE7-6E8510F0E564}"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A99E5C-3D04-0843-8B8A-EFBE9E3AB878}" type="datetime1">
              <a:rPr lang="en-US" smtClean="0"/>
              <a:pPr/>
              <a:t>6/14/12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2E6781-6B05-134A-AFE7-6E8510F0E56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6E1949-8F26-584C-84BA-B4F4DFC031DC}" type="datetime1">
              <a:rPr lang="en-US" smtClean="0"/>
              <a:pPr/>
              <a:t>6/14/12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2E6781-6B05-134A-AFE7-6E8510F0E5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BE7E1D-A2FC-FE47-BA0D-055F0C4601B7}" type="datetime1">
              <a:rPr lang="en-US" smtClean="0"/>
              <a:pPr/>
              <a:t>6/14/12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2E6781-6B05-134A-AFE7-6E8510F0E56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F28154-2BF3-844D-A8F6-4749A0D27BC5}" type="datetime1">
              <a:rPr lang="en-US" smtClean="0"/>
              <a:pPr/>
              <a:t>6/14/12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2E6781-6B05-134A-AFE7-6E8510F0E564}"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E0A45A9-EA86-2E43-A240-C79C4C8E452B}" type="datetime1">
              <a:rPr lang="en-US" smtClean="0"/>
              <a:pPr/>
              <a:t>6/14/12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2E6781-6B05-134A-AFE7-6E8510F0E56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7E04FFC-D8B9-1C45-A193-918FE40B3837}" type="datetime1">
              <a:rPr lang="en-US" smtClean="0"/>
              <a:pPr/>
              <a:t>6/14/12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2E6781-6B05-134A-AFE7-6E8510F0E564}"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3E753B-6549-9A48-9DD0-E5478D13FC91}" type="datetime1">
              <a:rPr lang="en-US" smtClean="0"/>
              <a:pPr/>
              <a:t>6/14/12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2E6781-6B05-134A-AFE7-6E8510F0E56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C4BF42-2BF5-7048-864A-896A12200403}" type="datetime1">
              <a:rPr lang="en-US" smtClean="0"/>
              <a:pPr/>
              <a:t>6/14/12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2E6781-6B05-134A-AFE7-6E8510F0E56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6ED013-15E1-1447-AA6B-44726C9C8A67}" type="datetime1">
              <a:rPr lang="en-US" smtClean="0"/>
              <a:pPr/>
              <a:t>6/14/12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2E6781-6B05-134A-AFE7-6E8510F0E564}"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E0B174-17F5-2B4C-84C9-5B4F41B2D0AF}" type="datetime1">
              <a:rPr lang="en-US" smtClean="0"/>
              <a:pPr/>
              <a:t>6/14/12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2E6781-6B05-134A-AFE7-6E8510F0E56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218EC630-6773-0B46-BC77-626132828560}" type="datetime1">
              <a:rPr lang="en-US" smtClean="0"/>
              <a:pPr/>
              <a:t>6/14/12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502E6781-6B05-134A-AFE7-6E8510F0E5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502E6781-6B05-134A-AFE7-6E8510F0E564}" type="slidenum">
              <a:rPr lang="en-US" smtClean="0"/>
              <a:pPr/>
              <a:t>1</a:t>
            </a:fld>
            <a:endParaRPr lang="en-US" dirty="0"/>
          </a:p>
        </p:txBody>
      </p:sp>
      <p:sp>
        <p:nvSpPr>
          <p:cNvPr id="4" name="Rectangle 3"/>
          <p:cNvSpPr/>
          <p:nvPr/>
        </p:nvSpPr>
        <p:spPr>
          <a:xfrm>
            <a:off x="5299310" y="4592595"/>
            <a:ext cx="2876842" cy="1040285"/>
          </a:xfrm>
          <a:prstGeom prst="rect">
            <a:avLst/>
          </a:prstGeom>
        </p:spPr>
        <p:txBody>
          <a:bodyPr wrap="square">
            <a:spAutoFit/>
          </a:bodyPr>
          <a:lstStyle/>
          <a:p>
            <a:pPr lvl="0" defTabSz="914400">
              <a:spcBef>
                <a:spcPct val="20000"/>
              </a:spcBef>
              <a:buClr>
                <a:srgbClr val="93A299"/>
              </a:buClr>
              <a:buSzPct val="85000"/>
            </a:pPr>
            <a:r>
              <a:rPr lang="en-US" sz="2800" dirty="0">
                <a:solidFill>
                  <a:srgbClr val="0000FF"/>
                </a:solidFill>
              </a:rPr>
              <a:t>Yoram Barzel </a:t>
            </a:r>
          </a:p>
          <a:p>
            <a:pPr lvl="0" defTabSz="914400">
              <a:spcBef>
                <a:spcPct val="20000"/>
              </a:spcBef>
              <a:buClr>
                <a:srgbClr val="93A299"/>
              </a:buClr>
              <a:buSzPct val="85000"/>
            </a:pPr>
            <a:r>
              <a:rPr lang="en-US" sz="2800" dirty="0">
                <a:solidFill>
                  <a:srgbClr val="0000FF"/>
                </a:solidFill>
              </a:rPr>
              <a:t>June 2012 </a:t>
            </a:r>
          </a:p>
        </p:txBody>
      </p:sp>
      <p:sp>
        <p:nvSpPr>
          <p:cNvPr id="9" name="Rectangle 8"/>
          <p:cNvSpPr/>
          <p:nvPr/>
        </p:nvSpPr>
        <p:spPr>
          <a:xfrm>
            <a:off x="281042" y="1937525"/>
            <a:ext cx="8278228" cy="1323439"/>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cap="none" spc="0" dirty="0">
                <a:ln w="11430"/>
                <a:solidFill>
                  <a:srgbClr val="3E22E6"/>
                </a:solidFill>
                <a:effectLst>
                  <a:outerShdw blurRad="50800" dist="39000" dir="5460000" algn="tl">
                    <a:srgbClr val="000000">
                      <a:alpha val="38000"/>
                    </a:srgbClr>
                  </a:outerShdw>
                </a:effectLst>
              </a:rPr>
              <a:t>The exchange of variable-quality </a:t>
            </a:r>
            <a:endParaRPr lang="en-US" sz="4000" b="1" cap="none" spc="0" dirty="0" smtClean="0">
              <a:ln w="11430"/>
              <a:solidFill>
                <a:srgbClr val="3E22E6"/>
              </a:solidFill>
              <a:effectLst>
                <a:outerShdw blurRad="50800" dist="39000" dir="5460000" algn="tl">
                  <a:srgbClr val="000000">
                    <a:alpha val="38000"/>
                  </a:srgbClr>
                </a:outerShdw>
              </a:effectLst>
            </a:endParaRPr>
          </a:p>
          <a:p>
            <a:pPr algn="ctr"/>
            <a:r>
              <a:rPr lang="en-US" sz="4000" b="1" cap="none" spc="0" dirty="0" smtClean="0">
                <a:ln w="11430"/>
                <a:solidFill>
                  <a:srgbClr val="3E22E6"/>
                </a:solidFill>
                <a:effectLst>
                  <a:outerShdw blurRad="50800" dist="39000" dir="5460000" algn="tl">
                    <a:srgbClr val="000000">
                      <a:alpha val="38000"/>
                    </a:srgbClr>
                  </a:outerShdw>
                </a:effectLst>
              </a:rPr>
              <a:t>commodities</a:t>
            </a:r>
            <a:endParaRPr lang="en-US" sz="4000" b="1" cap="none" spc="0" dirty="0">
              <a:ln w="11430"/>
              <a:solidFill>
                <a:srgbClr val="3E22E6"/>
              </a:solidFill>
              <a:effectLst>
                <a:outerShdw blurRad="50800" dist="39000" dir="5460000" algn="tl">
                  <a:srgbClr val="000000">
                    <a:alpha val="38000"/>
                  </a:srgbClr>
                </a:outerShdw>
              </a:effectLst>
            </a:endParaRPr>
          </a:p>
        </p:txBody>
      </p:sp>
      <p:sp>
        <p:nvSpPr>
          <p:cNvPr id="14" name="Rectangle 13"/>
          <p:cNvSpPr/>
          <p:nvPr/>
        </p:nvSpPr>
        <p:spPr>
          <a:xfrm>
            <a:off x="664159" y="3579894"/>
            <a:ext cx="7511993" cy="523220"/>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2800" b="1" cap="none" spc="0" dirty="0">
                <a:ln w="50800"/>
                <a:solidFill>
                  <a:srgbClr val="D8103B"/>
                </a:solidFill>
                <a:effectLst/>
              </a:rPr>
              <a:t>Commodity variability is the root of all </a:t>
            </a:r>
            <a:r>
              <a:rPr lang="en-US" sz="2800" b="1" cap="none" spc="0" dirty="0" smtClean="0">
                <a:ln w="50800"/>
                <a:solidFill>
                  <a:srgbClr val="D8103B"/>
                </a:solidFill>
                <a:effectLst/>
              </a:rPr>
              <a:t>evil </a:t>
            </a:r>
            <a:endParaRPr lang="en-US" sz="2800" b="1" cap="none" spc="0" dirty="0">
              <a:ln w="50800"/>
              <a:solidFill>
                <a:srgbClr val="D8103B"/>
              </a:solidFill>
              <a:effectLst/>
            </a:endParaRPr>
          </a:p>
        </p:txBody>
      </p:sp>
      <p:sp>
        <p:nvSpPr>
          <p:cNvPr id="2" name="Footer Placeholder 1"/>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611352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7662"/>
            <a:ext cx="8229600" cy="922538"/>
          </a:xfrm>
        </p:spPr>
        <p:txBody>
          <a:bodyPr>
            <a:normAutofit/>
          </a:bodyPr>
          <a:lstStyle/>
          <a:p>
            <a:pPr marL="342900" indent="-342900">
              <a:buFont typeface="Wingdings" pitchFamily="2" charset="2"/>
              <a:buChar char="ü"/>
            </a:pPr>
            <a:r>
              <a:rPr lang="en-US" sz="2400" b="1" i="1" dirty="0">
                <a:solidFill>
                  <a:srgbClr val="0070C0"/>
                </a:solidFill>
                <a:effectLst>
                  <a:outerShdw blurRad="38100" dist="38100" dir="2700000" algn="tl">
                    <a:srgbClr val="000000">
                      <a:alpha val="43137"/>
                    </a:srgbClr>
                  </a:outerShdw>
                </a:effectLst>
              </a:rPr>
              <a:t>Sorting</a:t>
            </a:r>
            <a:r>
              <a:rPr lang="en-US" sz="2400" dirty="0"/>
              <a:t/>
            </a:r>
            <a:br>
              <a:rPr lang="en-US" sz="2400" dirty="0"/>
            </a:br>
            <a:endParaRPr lang="en-US" sz="2400" dirty="0"/>
          </a:p>
        </p:txBody>
      </p:sp>
      <p:sp>
        <p:nvSpPr>
          <p:cNvPr id="3" name="Content Placeholder 2"/>
          <p:cNvSpPr>
            <a:spLocks noGrp="1"/>
          </p:cNvSpPr>
          <p:nvPr>
            <p:ph idx="1"/>
          </p:nvPr>
        </p:nvSpPr>
        <p:spPr/>
        <p:txBody>
          <a:bodyPr>
            <a:normAutofit/>
          </a:bodyPr>
          <a:lstStyle/>
          <a:p>
            <a:r>
              <a:rPr lang="en-US" dirty="0" smtClean="0"/>
              <a:t>Sorters who have </a:t>
            </a:r>
            <a:r>
              <a:rPr lang="en-US" dirty="0"/>
              <a:t>comparative advantage in </a:t>
            </a:r>
            <a:r>
              <a:rPr lang="en-US" dirty="0" smtClean="0"/>
              <a:t>the activity, </a:t>
            </a:r>
            <a:r>
              <a:rPr lang="en-US" dirty="0"/>
              <a:t>must </a:t>
            </a:r>
            <a:r>
              <a:rPr lang="en-US" dirty="0" smtClean="0"/>
              <a:t>decide how </a:t>
            </a:r>
            <a:r>
              <a:rPr lang="en-US" dirty="0"/>
              <a:t>many attributes to sort by, and which </a:t>
            </a:r>
            <a:r>
              <a:rPr lang="en-US" dirty="0" smtClean="0"/>
              <a:t>attributes </a:t>
            </a:r>
            <a:r>
              <a:rPr lang="en-US" dirty="0"/>
              <a:t>to leave unsorted. </a:t>
            </a:r>
            <a:endParaRPr lang="en-US" dirty="0" smtClean="0"/>
          </a:p>
          <a:p>
            <a:r>
              <a:rPr lang="en-US" dirty="0" smtClean="0"/>
              <a:t>I </a:t>
            </a:r>
            <a:r>
              <a:rPr lang="en-US" dirty="0"/>
              <a:t>assume that sorting takes place at </a:t>
            </a:r>
            <a:r>
              <a:rPr lang="en-US" dirty="0" smtClean="0"/>
              <a:t>a central location </a:t>
            </a:r>
            <a:r>
              <a:rPr lang="en-US" dirty="0"/>
              <a:t>where commodities are sorted into “grades” to meet the specifications </a:t>
            </a:r>
            <a:r>
              <a:rPr lang="en-US" dirty="0" smtClean="0"/>
              <a:t>of customers such </a:t>
            </a:r>
            <a:r>
              <a:rPr lang="en-US" dirty="0"/>
              <a:t>as supermarkets. </a:t>
            </a:r>
            <a:endParaRPr lang="en-US" dirty="0" smtClean="0"/>
          </a:p>
          <a:p>
            <a:r>
              <a:rPr lang="en-US" dirty="0" smtClean="0"/>
              <a:t>Customers seek </a:t>
            </a:r>
            <a:r>
              <a:rPr lang="en-US" dirty="0"/>
              <a:t>sorting levels </a:t>
            </a:r>
            <a:r>
              <a:rPr lang="en-US" dirty="0" smtClean="0"/>
              <a:t>such as to </a:t>
            </a:r>
            <a:r>
              <a:rPr lang="en-US" dirty="0"/>
              <a:t>equate their sorting costs to the increase in net revenues that the better sorting </a:t>
            </a:r>
            <a:r>
              <a:rPr lang="en-US" dirty="0" smtClean="0"/>
              <a:t>generates.  </a:t>
            </a:r>
            <a:endParaRPr lang="en-US" dirty="0"/>
          </a:p>
          <a:p>
            <a:endParaRPr lang="en-US" dirty="0"/>
          </a:p>
        </p:txBody>
      </p:sp>
      <p:sp>
        <p:nvSpPr>
          <p:cNvPr id="4" name="Slide Number Placeholder 3"/>
          <p:cNvSpPr>
            <a:spLocks noGrp="1"/>
          </p:cNvSpPr>
          <p:nvPr>
            <p:ph type="sldNum" sz="quarter" idx="12"/>
          </p:nvPr>
        </p:nvSpPr>
        <p:spPr/>
        <p:txBody>
          <a:bodyPr/>
          <a:lstStyle/>
          <a:p>
            <a:fld id="{502E6781-6B05-134A-AFE7-6E8510F0E564}" type="slidenum">
              <a:rPr lang="en-US" smtClean="0"/>
              <a:pPr/>
              <a:t>10</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23457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i="1" dirty="0" smtClean="0">
                <a:solidFill>
                  <a:srgbClr val="0070C0"/>
                </a:solidFill>
                <a:effectLst>
                  <a:outerShdw blurRad="38100" dist="38100" dir="2700000" algn="tl">
                    <a:srgbClr val="000000">
                      <a:alpha val="43137"/>
                    </a:srgbClr>
                  </a:outerShdw>
                </a:effectLst>
              </a:rPr>
              <a:t>Sorting, cont.</a:t>
            </a:r>
            <a:endParaRPr lang="en-US" sz="2400" b="1"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dirty="0" smtClean="0"/>
              <a:t>Buyers’ measurement skill is lower than sorters’; otherwise they would have performed the sorting in the first place. Moreover, sorters effect sorting when and where it is most advantageous. </a:t>
            </a:r>
          </a:p>
          <a:p>
            <a:r>
              <a:rPr lang="en-US" dirty="0" smtClean="0"/>
              <a:t>In spite of their higher sorting cost, buyers may still sort primarily because sorting is designated for the general buyer but not for particular ones. </a:t>
            </a:r>
          </a:p>
          <a:p>
            <a:endParaRPr lang="en-US" dirty="0"/>
          </a:p>
        </p:txBody>
      </p:sp>
      <p:sp>
        <p:nvSpPr>
          <p:cNvPr id="4" name="Slide Number Placeholder 3"/>
          <p:cNvSpPr>
            <a:spLocks noGrp="1"/>
          </p:cNvSpPr>
          <p:nvPr>
            <p:ph type="sldNum" sz="quarter" idx="12"/>
          </p:nvPr>
        </p:nvSpPr>
        <p:spPr/>
        <p:txBody>
          <a:bodyPr/>
          <a:lstStyle/>
          <a:p>
            <a:fld id="{502E6781-6B05-134A-AFE7-6E8510F0E564}" type="slidenum">
              <a:rPr lang="en-US" smtClean="0"/>
              <a:pPr/>
              <a:t>11</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71238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i="1" dirty="0" smtClean="0">
                <a:solidFill>
                  <a:srgbClr val="0070C0"/>
                </a:solidFill>
                <a:effectLst>
                  <a:outerShdw blurRad="38100" dist="38100" dir="2700000" algn="tl">
                    <a:srgbClr val="000000">
                      <a:alpha val="43137"/>
                    </a:srgbClr>
                  </a:outerShdw>
                </a:effectLst>
              </a:rPr>
              <a:t>Sorting, cont.</a:t>
            </a:r>
            <a:endParaRPr lang="en-US" sz="2400" b="1"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dirty="0" smtClean="0"/>
              <a:t>Buyers with taste for particular attributes not sorted by will find it worthwhile to pick and choose.  </a:t>
            </a:r>
          </a:p>
          <a:p>
            <a:r>
              <a:rPr lang="en-US" dirty="0" smtClean="0"/>
              <a:t>Buyers make (implicit) measurements when </a:t>
            </a:r>
            <a:r>
              <a:rPr lang="en-US" dirty="0"/>
              <a:t>choosing. </a:t>
            </a:r>
            <a:r>
              <a:rPr lang="en-US" dirty="0" smtClean="0"/>
              <a:t>Others duplicate the measurements of the specimens “rejected” by previous buyers. </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502E6781-6B05-134A-AFE7-6E8510F0E564}" type="slidenum">
              <a:rPr lang="en-US" smtClean="0"/>
              <a:pPr/>
              <a:t>12</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18479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indent="-342900">
              <a:buFont typeface="Wingdings" pitchFamily="2" charset="2"/>
              <a:buChar char="ü"/>
            </a:pPr>
            <a:r>
              <a:rPr lang="en-US" sz="2400" b="1" i="1" dirty="0">
                <a:solidFill>
                  <a:srgbClr val="0070C0"/>
                </a:solidFill>
                <a:effectLst>
                  <a:outerShdw blurRad="38100" dist="38100" dir="2700000" algn="tl">
                    <a:srgbClr val="000000">
                      <a:alpha val="43137"/>
                    </a:srgbClr>
                  </a:outerShdw>
                </a:effectLst>
              </a:rPr>
              <a:t>Pick and choose</a:t>
            </a:r>
            <a:endParaRPr lang="en-US" sz="2400" b="1"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buNone/>
            </a:pPr>
            <a:r>
              <a:rPr lang="en-US" dirty="0" smtClean="0"/>
              <a:t> </a:t>
            </a:r>
          </a:p>
          <a:p>
            <a:r>
              <a:rPr lang="en-US" dirty="0" smtClean="0"/>
              <a:t>Under </a:t>
            </a:r>
            <a:r>
              <a:rPr lang="en-US" dirty="0"/>
              <a:t>pick and choose </a:t>
            </a:r>
            <a:r>
              <a:rPr lang="en-US" dirty="0" smtClean="0"/>
              <a:t>sellers </a:t>
            </a:r>
            <a:r>
              <a:rPr lang="en-US" dirty="0"/>
              <a:t>cannot capture the difference between the price they charge and the value of specimens buyers select. </a:t>
            </a:r>
            <a:endParaRPr lang="en-US" dirty="0" smtClean="0"/>
          </a:p>
          <a:p>
            <a:r>
              <a:rPr lang="en-US" dirty="0" smtClean="0"/>
              <a:t>To </a:t>
            </a:r>
            <a:r>
              <a:rPr lang="en-US" dirty="0"/>
              <a:t>buyers the quality differential is a free </a:t>
            </a:r>
            <a:r>
              <a:rPr lang="en-US" dirty="0" smtClean="0"/>
              <a:t>attribute; they select only units valued more than the price and continue to choose until </a:t>
            </a:r>
            <a:r>
              <a:rPr lang="en-US" dirty="0"/>
              <a:t>their marginal gain from the positively valued quality is </a:t>
            </a:r>
            <a:r>
              <a:rPr lang="en-US" dirty="0" smtClean="0"/>
              <a:t>zero.</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502E6781-6B05-134A-AFE7-6E8510F0E564}" type="slidenum">
              <a:rPr lang="en-US" smtClean="0"/>
              <a:pPr/>
              <a:t>13</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56820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i="1" dirty="0" smtClean="0">
                <a:solidFill>
                  <a:srgbClr val="0070C0"/>
                </a:solidFill>
                <a:effectLst>
                  <a:outerShdw blurRad="38100" dist="38100" dir="2700000" algn="tl">
                    <a:srgbClr val="000000">
                      <a:alpha val="43137"/>
                    </a:srgbClr>
                  </a:outerShdw>
                </a:effectLst>
              </a:rPr>
              <a:t>Pick and choose, cont.</a:t>
            </a:r>
            <a:endParaRPr lang="en-US" sz="2400" b="1"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dirty="0" smtClean="0"/>
              <a:t>What buyers gain is not a pure transfer to them. As with catching fish in the ocean, part of it is dissipated because they compete with each other for the better units by rushing or waiting in line.</a:t>
            </a:r>
            <a:r>
              <a:rPr lang="en-US" dirty="0" smtClean="0">
                <a:latin typeface="Times New Roman"/>
                <a:cs typeface="Times New Roman"/>
              </a:rPr>
              <a:t> </a:t>
            </a:r>
          </a:p>
          <a:p>
            <a:r>
              <a:rPr lang="en-US" dirty="0" smtClean="0">
                <a:latin typeface="Times New Roman"/>
                <a:cs typeface="Times New Roman"/>
              </a:rPr>
              <a:t> </a:t>
            </a:r>
            <a:r>
              <a:rPr lang="en-US" dirty="0"/>
              <a:t>I define dissipation as the difference between actual outcomes and the (unattainable) Pareto outcomes.</a:t>
            </a:r>
          </a:p>
          <a:p>
            <a:endParaRPr lang="en-US" dirty="0"/>
          </a:p>
        </p:txBody>
      </p:sp>
      <p:sp>
        <p:nvSpPr>
          <p:cNvPr id="4" name="Slide Number Placeholder 3"/>
          <p:cNvSpPr>
            <a:spLocks noGrp="1"/>
          </p:cNvSpPr>
          <p:nvPr>
            <p:ph type="sldNum" sz="quarter" idx="12"/>
          </p:nvPr>
        </p:nvSpPr>
        <p:spPr/>
        <p:txBody>
          <a:bodyPr/>
          <a:lstStyle/>
          <a:p>
            <a:fld id="{502E6781-6B05-134A-AFE7-6E8510F0E564}" type="slidenum">
              <a:rPr lang="en-US" smtClean="0"/>
              <a:pPr/>
              <a:t>14</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81228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86179" y="675443"/>
            <a:ext cx="8229600" cy="990600"/>
          </a:xfrm>
        </p:spPr>
        <p:txBody>
          <a:bodyPr>
            <a:normAutofit/>
          </a:bodyPr>
          <a:lstStyle/>
          <a:p>
            <a:pPr marL="457200" indent="-457200">
              <a:buFont typeface="Wingdings" pitchFamily="2" charset="2"/>
              <a:buChar char="ü"/>
            </a:pPr>
            <a:r>
              <a:rPr lang="en-US" sz="2700" b="1" i="1" dirty="0">
                <a:solidFill>
                  <a:srgbClr val="0070C0"/>
                </a:solidFill>
                <a:effectLst>
                  <a:outerShdw blurRad="38100" dist="38100" dir="2700000" algn="tl">
                    <a:srgbClr val="000000">
                      <a:alpha val="43137"/>
                    </a:srgbClr>
                  </a:outerShdw>
                </a:effectLst>
              </a:rPr>
              <a:t>The selection </a:t>
            </a:r>
            <a:r>
              <a:rPr lang="en-US" sz="2700" b="1" i="1" dirty="0" smtClean="0">
                <a:solidFill>
                  <a:srgbClr val="0070C0"/>
                </a:solidFill>
                <a:effectLst>
                  <a:outerShdw blurRad="38100" dist="38100" dir="2700000" algn="tl">
                    <a:srgbClr val="000000">
                      <a:alpha val="43137"/>
                    </a:srgbClr>
                  </a:outerShdw>
                </a:effectLst>
              </a:rPr>
              <a:t>process</a:t>
            </a:r>
            <a:r>
              <a:rPr lang="en-US" sz="2700" dirty="0"/>
              <a:t/>
            </a:r>
            <a:br>
              <a:rPr lang="en-US" sz="2700" dirty="0"/>
            </a:br>
            <a:endParaRPr lang="en-US" sz="2700" dirty="0"/>
          </a:p>
        </p:txBody>
      </p:sp>
      <p:sp>
        <p:nvSpPr>
          <p:cNvPr id="3" name="Content Placeholder 2"/>
          <p:cNvSpPr>
            <a:spLocks noGrp="1"/>
          </p:cNvSpPr>
          <p:nvPr>
            <p:ph idx="1"/>
          </p:nvPr>
        </p:nvSpPr>
        <p:spPr>
          <a:xfrm>
            <a:off x="457200" y="1751121"/>
            <a:ext cx="8229600" cy="4472126"/>
          </a:xfrm>
        </p:spPr>
        <p:txBody>
          <a:bodyPr>
            <a:normAutofit/>
          </a:bodyPr>
          <a:lstStyle/>
          <a:p>
            <a:r>
              <a:rPr lang="en-US" i="1" dirty="0"/>
              <a:t>The model</a:t>
            </a:r>
            <a:r>
              <a:rPr lang="en-US" i="1" dirty="0" smtClean="0"/>
              <a:t>. </a:t>
            </a:r>
          </a:p>
          <a:p>
            <a:r>
              <a:rPr lang="en-US" dirty="0" smtClean="0"/>
              <a:t>I </a:t>
            </a:r>
            <a:r>
              <a:rPr lang="en-US" dirty="0"/>
              <a:t>construct a pick and choose model for a commodity and illustrate it using numerical values</a:t>
            </a:r>
            <a:r>
              <a:rPr lang="en-US" dirty="0" smtClean="0"/>
              <a:t>. </a:t>
            </a:r>
            <a:endParaRPr lang="en-US" dirty="0"/>
          </a:p>
          <a:p>
            <a:r>
              <a:rPr lang="en-US" dirty="0" smtClean="0"/>
              <a:t>Suppose </a:t>
            </a:r>
            <a:r>
              <a:rPr lang="en-US" dirty="0"/>
              <a:t>the quality of a commodity is uniformly distributed with support $90-110. </a:t>
            </a:r>
            <a:endParaRPr lang="en-US" dirty="0" smtClean="0"/>
          </a:p>
          <a:p>
            <a:r>
              <a:rPr lang="en-US" dirty="0" smtClean="0"/>
              <a:t>The </a:t>
            </a:r>
            <a:r>
              <a:rPr lang="en-US" dirty="0"/>
              <a:t>seller initially charges a price </a:t>
            </a:r>
            <a:r>
              <a:rPr lang="en-US" b="1" dirty="0" smtClean="0">
                <a:solidFill>
                  <a:srgbClr val="7030A0"/>
                </a:solidFill>
              </a:rPr>
              <a:t>p</a:t>
            </a:r>
            <a:r>
              <a:rPr lang="en-US" b="1" baseline="-25000" dirty="0" smtClean="0">
                <a:solidFill>
                  <a:srgbClr val="7030A0"/>
                </a:solidFill>
              </a:rPr>
              <a:t>1</a:t>
            </a:r>
            <a:r>
              <a:rPr lang="en-US" dirty="0" smtClean="0"/>
              <a:t>.</a:t>
            </a:r>
            <a:endParaRPr lang="en-US" dirty="0"/>
          </a:p>
          <a:p>
            <a:endParaRPr lang="en-US" dirty="0" smtClean="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502E6781-6B05-134A-AFE7-6E8510F0E564}" type="slidenum">
              <a:rPr lang="en-US" smtClean="0"/>
              <a:pPr/>
              <a:t>15</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01764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dirty="0"/>
          </a:p>
        </p:txBody>
      </p:sp>
      <p:sp>
        <p:nvSpPr>
          <p:cNvPr id="3" name="Slide Number Placeholder 2"/>
          <p:cNvSpPr>
            <a:spLocks noGrp="1"/>
          </p:cNvSpPr>
          <p:nvPr>
            <p:ph type="sldNum" sz="quarter" idx="12"/>
          </p:nvPr>
        </p:nvSpPr>
        <p:spPr/>
        <p:txBody>
          <a:bodyPr/>
          <a:lstStyle/>
          <a:p>
            <a:fld id="{502E6781-6B05-134A-AFE7-6E8510F0E564}" type="slidenum">
              <a:rPr lang="en-US" smtClean="0"/>
              <a:pPr/>
              <a:t>16</a:t>
            </a:fld>
            <a:endParaRPr lang="en-US" dirty="0"/>
          </a:p>
        </p:txBody>
      </p:sp>
      <p:sp>
        <p:nvSpPr>
          <p:cNvPr id="4" name="Rectangle 16"/>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20" name="AutoShape 5"/>
          <p:cNvSpPr>
            <a:spLocks noChangeAspect="1" noChangeArrowheads="1"/>
          </p:cNvSpPr>
          <p:nvPr/>
        </p:nvSpPr>
        <p:spPr bwMode="auto">
          <a:xfrm>
            <a:off x="611188" y="1016134"/>
            <a:ext cx="7461250" cy="4459287"/>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p>
            <a:endParaRPr lang="en-US" dirty="0"/>
          </a:p>
        </p:txBody>
      </p:sp>
      <p:sp>
        <p:nvSpPr>
          <p:cNvPr id="21" name="AutoShape 5"/>
          <p:cNvSpPr>
            <a:spLocks noChangeAspect="1" noChangeArrowheads="1"/>
          </p:cNvSpPr>
          <p:nvPr/>
        </p:nvSpPr>
        <p:spPr bwMode="auto">
          <a:xfrm>
            <a:off x="763588" y="1204913"/>
            <a:ext cx="7461250" cy="4459287"/>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p>
            <a:endParaRPr lang="en-US" dirty="0"/>
          </a:p>
        </p:txBody>
      </p:sp>
      <p:sp>
        <p:nvSpPr>
          <p:cNvPr id="22" name="AutoShape 5"/>
          <p:cNvSpPr>
            <a:spLocks noChangeAspect="1" noChangeArrowheads="1"/>
          </p:cNvSpPr>
          <p:nvPr/>
        </p:nvSpPr>
        <p:spPr bwMode="auto">
          <a:xfrm>
            <a:off x="915988" y="1052513"/>
            <a:ext cx="7461250" cy="4764087"/>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p>
            <a:endParaRPr lang="en-US" dirty="0"/>
          </a:p>
        </p:txBody>
      </p:sp>
      <p:grpSp>
        <p:nvGrpSpPr>
          <p:cNvPr id="23" name="Group 21"/>
          <p:cNvGrpSpPr>
            <a:grpSpLocks/>
          </p:cNvGrpSpPr>
          <p:nvPr/>
        </p:nvGrpSpPr>
        <p:grpSpPr bwMode="auto">
          <a:xfrm>
            <a:off x="611145" y="1470025"/>
            <a:ext cx="8168871" cy="3903663"/>
            <a:chOff x="393" y="926"/>
            <a:chExt cx="4692" cy="2459"/>
          </a:xfrm>
        </p:grpSpPr>
        <p:sp>
          <p:nvSpPr>
            <p:cNvPr id="24" name="Line 6"/>
            <p:cNvSpPr>
              <a:spLocks noChangeShapeType="1"/>
            </p:cNvSpPr>
            <p:nvPr/>
          </p:nvSpPr>
          <p:spPr bwMode="auto">
            <a:xfrm>
              <a:off x="590" y="3115"/>
              <a:ext cx="3444" cy="1"/>
            </a:xfrm>
            <a:prstGeom prst="line">
              <a:avLst/>
            </a:prstGeom>
            <a:noFill/>
            <a:ln w="9525">
              <a:solidFill>
                <a:srgbClr val="000000"/>
              </a:solidFill>
              <a:round/>
              <a:headEnd/>
              <a:tailEnd type="triangle" w="med" len="me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a:lstStyle/>
            <a:p>
              <a:endParaRPr lang="en-US" dirty="0"/>
            </a:p>
          </p:txBody>
        </p:sp>
        <p:sp>
          <p:nvSpPr>
            <p:cNvPr id="25" name="Line 7"/>
            <p:cNvSpPr>
              <a:spLocks noChangeShapeType="1"/>
            </p:cNvSpPr>
            <p:nvPr/>
          </p:nvSpPr>
          <p:spPr bwMode="auto">
            <a:xfrm flipV="1">
              <a:off x="628" y="1102"/>
              <a:ext cx="0" cy="2018"/>
            </a:xfrm>
            <a:prstGeom prst="line">
              <a:avLst/>
            </a:prstGeom>
            <a:noFill/>
            <a:ln w="9525">
              <a:solidFill>
                <a:srgbClr val="000000"/>
              </a:solidFill>
              <a:round/>
              <a:headEnd/>
              <a:tailEnd type="triangle" w="med" len="me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a:lstStyle/>
            <a:p>
              <a:endParaRPr lang="en-US" dirty="0"/>
            </a:p>
          </p:txBody>
        </p:sp>
        <p:sp>
          <p:nvSpPr>
            <p:cNvPr id="26" name="Text Box 8"/>
            <p:cNvSpPr txBox="1">
              <a:spLocks noChangeArrowheads="1"/>
            </p:cNvSpPr>
            <p:nvPr/>
          </p:nvSpPr>
          <p:spPr bwMode="auto">
            <a:xfrm>
              <a:off x="628" y="926"/>
              <a:ext cx="203" cy="176"/>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lIns="0" tIns="0" rIns="0" bIns="0"/>
            <a:lstStyle/>
            <a:p>
              <a:pPr algn="just"/>
              <a:r>
                <a:rPr lang="en-US" altLang="zh-CN" sz="1600" dirty="0" smtClean="0">
                  <a:latin typeface="Times New Roman" pitchFamily="18" charset="0"/>
                </a:rPr>
                <a:t>p</a:t>
              </a:r>
              <a:endParaRPr lang="en-US" altLang="zh-CN" sz="1600" dirty="0"/>
            </a:p>
          </p:txBody>
        </p:sp>
        <p:sp>
          <p:nvSpPr>
            <p:cNvPr id="27" name="Text Box 9"/>
            <p:cNvSpPr txBox="1">
              <a:spLocks noChangeArrowheads="1"/>
            </p:cNvSpPr>
            <p:nvPr/>
          </p:nvSpPr>
          <p:spPr bwMode="auto">
            <a:xfrm>
              <a:off x="4173" y="3033"/>
              <a:ext cx="912" cy="17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lIns="0" tIns="0" rIns="0" bIns="0"/>
            <a:lstStyle/>
            <a:p>
              <a:pPr algn="just"/>
              <a:r>
                <a:rPr lang="en-US" altLang="zh-CN" sz="1600" dirty="0">
                  <a:latin typeface="Times New Roman" pitchFamily="18" charset="0"/>
                </a:rPr>
                <a:t>commodity value</a:t>
              </a:r>
              <a:endParaRPr lang="en-US" altLang="zh-CN" sz="1600" dirty="0"/>
            </a:p>
          </p:txBody>
        </p:sp>
        <p:sp>
          <p:nvSpPr>
            <p:cNvPr id="28" name="Line 10"/>
            <p:cNvSpPr>
              <a:spLocks noChangeShapeType="1"/>
            </p:cNvSpPr>
            <p:nvPr/>
          </p:nvSpPr>
          <p:spPr bwMode="auto">
            <a:xfrm>
              <a:off x="628" y="2068"/>
              <a:ext cx="3029" cy="1"/>
            </a:xfrm>
            <a:prstGeom prst="line">
              <a:avLst/>
            </a:prstGeom>
            <a:noFill/>
            <a:ln w="19050" cmpd="sng">
              <a:solidFill>
                <a:srgbClr val="000000"/>
              </a:solidFill>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a:lstStyle/>
            <a:p>
              <a:endParaRPr lang="en-US" dirty="0"/>
            </a:p>
          </p:txBody>
        </p:sp>
        <p:sp>
          <p:nvSpPr>
            <p:cNvPr id="29" name="Text Box 11"/>
            <p:cNvSpPr txBox="1">
              <a:spLocks noChangeArrowheads="1"/>
            </p:cNvSpPr>
            <p:nvPr/>
          </p:nvSpPr>
          <p:spPr bwMode="auto">
            <a:xfrm>
              <a:off x="628" y="3209"/>
              <a:ext cx="203" cy="176"/>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lIns="0" tIns="0" rIns="0" bIns="0"/>
            <a:lstStyle/>
            <a:p>
              <a:pPr algn="just"/>
              <a:r>
                <a:rPr lang="en-US" altLang="zh-CN" sz="1600" dirty="0">
                  <a:latin typeface="Times New Roman" pitchFamily="18" charset="0"/>
                </a:rPr>
                <a:t>0</a:t>
              </a:r>
              <a:endParaRPr lang="en-US" altLang="zh-CN" sz="1600" dirty="0"/>
            </a:p>
          </p:txBody>
        </p:sp>
        <p:sp>
          <p:nvSpPr>
            <p:cNvPr id="30" name="Text Box 12"/>
            <p:cNvSpPr txBox="1">
              <a:spLocks noChangeArrowheads="1"/>
            </p:cNvSpPr>
            <p:nvPr/>
          </p:nvSpPr>
          <p:spPr bwMode="auto">
            <a:xfrm>
              <a:off x="2109" y="3203"/>
              <a:ext cx="203" cy="176"/>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lIns="0" tIns="0" rIns="0" bIns="0"/>
            <a:lstStyle/>
            <a:p>
              <a:pPr algn="just"/>
              <a:r>
                <a:rPr lang="en-US" altLang="zh-CN" sz="1600" dirty="0">
                  <a:latin typeface="Times New Roman" pitchFamily="18" charset="0"/>
                </a:rPr>
                <a:t>90</a:t>
              </a:r>
              <a:endParaRPr lang="en-US" altLang="zh-CN" sz="1600" dirty="0"/>
            </a:p>
          </p:txBody>
        </p:sp>
        <p:sp>
          <p:nvSpPr>
            <p:cNvPr id="31" name="Line 13"/>
            <p:cNvSpPr>
              <a:spLocks noChangeShapeType="1"/>
            </p:cNvSpPr>
            <p:nvPr/>
          </p:nvSpPr>
          <p:spPr bwMode="auto">
            <a:xfrm flipV="1">
              <a:off x="2154" y="2069"/>
              <a:ext cx="0" cy="1053"/>
            </a:xfrm>
            <a:prstGeom prst="line">
              <a:avLst/>
            </a:prstGeom>
            <a:noFill/>
            <a:ln w="19050">
              <a:solidFill>
                <a:schemeClr val="bg2">
                  <a:lumMod val="10000"/>
                </a:schemeClr>
              </a:solidFill>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a:lstStyle/>
            <a:p>
              <a:endParaRPr lang="en-US" dirty="0"/>
            </a:p>
          </p:txBody>
        </p:sp>
        <p:sp>
          <p:nvSpPr>
            <p:cNvPr id="32" name="Line 14"/>
            <p:cNvSpPr>
              <a:spLocks noChangeShapeType="1"/>
            </p:cNvSpPr>
            <p:nvPr/>
          </p:nvSpPr>
          <p:spPr bwMode="auto">
            <a:xfrm flipV="1">
              <a:off x="2857" y="2068"/>
              <a:ext cx="0" cy="1053"/>
            </a:xfrm>
            <a:prstGeom prst="line">
              <a:avLst/>
            </a:prstGeom>
            <a:noFill/>
            <a:ln w="19050">
              <a:solidFill>
                <a:srgbClr val="000000"/>
              </a:solidFill>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a:lstStyle/>
            <a:p>
              <a:endParaRPr lang="en-US" dirty="0"/>
            </a:p>
          </p:txBody>
        </p:sp>
        <p:sp>
          <p:nvSpPr>
            <p:cNvPr id="33" name="Text Box 15"/>
            <p:cNvSpPr txBox="1">
              <a:spLocks noChangeArrowheads="1"/>
            </p:cNvSpPr>
            <p:nvPr/>
          </p:nvSpPr>
          <p:spPr bwMode="auto">
            <a:xfrm>
              <a:off x="2755" y="3209"/>
              <a:ext cx="203" cy="176"/>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lIns="0" tIns="0" rIns="0" bIns="0"/>
            <a:lstStyle/>
            <a:p>
              <a:pPr algn="just"/>
              <a:r>
                <a:rPr lang="en-US" altLang="zh-CN" sz="1600" dirty="0">
                  <a:latin typeface="Times New Roman" pitchFamily="18" charset="0"/>
                </a:rPr>
                <a:t>110</a:t>
              </a:r>
              <a:endParaRPr lang="en-US" altLang="zh-CN" sz="1600" dirty="0"/>
            </a:p>
          </p:txBody>
        </p:sp>
        <p:sp>
          <p:nvSpPr>
            <p:cNvPr id="34" name="Line 16"/>
            <p:cNvSpPr>
              <a:spLocks noChangeShapeType="1"/>
            </p:cNvSpPr>
            <p:nvPr/>
          </p:nvSpPr>
          <p:spPr bwMode="auto">
            <a:xfrm flipH="1" flipV="1">
              <a:off x="2381" y="2069"/>
              <a:ext cx="0" cy="1051"/>
            </a:xfrm>
            <a:prstGeom prst="line">
              <a:avLst/>
            </a:prstGeom>
            <a:noFill/>
            <a:ln w="9525">
              <a:solidFill>
                <a:schemeClr val="tx2"/>
              </a:solidFill>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a:lstStyle/>
            <a:p>
              <a:endParaRPr lang="en-US" dirty="0"/>
            </a:p>
          </p:txBody>
        </p:sp>
        <p:sp>
          <p:nvSpPr>
            <p:cNvPr id="35" name="Line 17"/>
            <p:cNvSpPr>
              <a:spLocks noChangeShapeType="1"/>
            </p:cNvSpPr>
            <p:nvPr/>
          </p:nvSpPr>
          <p:spPr bwMode="auto">
            <a:xfrm flipV="1">
              <a:off x="2517" y="2069"/>
              <a:ext cx="1" cy="1053"/>
            </a:xfrm>
            <a:prstGeom prst="line">
              <a:avLst/>
            </a:prstGeom>
            <a:noFill/>
            <a:ln w="19050">
              <a:solidFill>
                <a:srgbClr val="000000"/>
              </a:solidFill>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a:lstStyle/>
            <a:p>
              <a:endParaRPr lang="en-US" dirty="0"/>
            </a:p>
          </p:txBody>
        </p:sp>
        <p:sp>
          <p:nvSpPr>
            <p:cNvPr id="36" name="Line 18"/>
            <p:cNvSpPr>
              <a:spLocks noChangeShapeType="1"/>
            </p:cNvSpPr>
            <p:nvPr/>
          </p:nvSpPr>
          <p:spPr bwMode="auto">
            <a:xfrm flipH="1" flipV="1">
              <a:off x="2680" y="2155"/>
              <a:ext cx="0" cy="960"/>
            </a:xfrm>
            <a:prstGeom prst="line">
              <a:avLst/>
            </a:prstGeom>
            <a:noFill/>
            <a:ln w="9525">
              <a:solidFill>
                <a:schemeClr val="tx2"/>
              </a:solidFill>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a:lstStyle/>
            <a:p>
              <a:endParaRPr lang="en-US" dirty="0"/>
            </a:p>
          </p:txBody>
        </p:sp>
        <p:sp>
          <p:nvSpPr>
            <p:cNvPr id="37" name="Text Box 19"/>
            <p:cNvSpPr txBox="1">
              <a:spLocks noChangeArrowheads="1"/>
            </p:cNvSpPr>
            <p:nvPr/>
          </p:nvSpPr>
          <p:spPr bwMode="auto">
            <a:xfrm>
              <a:off x="2426" y="3203"/>
              <a:ext cx="203" cy="176"/>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lIns="0" tIns="0" rIns="0" bIns="0"/>
            <a:lstStyle/>
            <a:p>
              <a:pPr algn="just"/>
              <a:r>
                <a:rPr lang="en-US" altLang="zh-CN" sz="1600" dirty="0">
                  <a:latin typeface="Times New Roman" pitchFamily="18" charset="0"/>
                </a:rPr>
                <a:t>100</a:t>
              </a:r>
              <a:endParaRPr lang="en-US" altLang="zh-CN" sz="1600" dirty="0"/>
            </a:p>
          </p:txBody>
        </p:sp>
        <p:sp>
          <p:nvSpPr>
            <p:cNvPr id="38" name="Text Box 20"/>
            <p:cNvSpPr txBox="1">
              <a:spLocks noChangeArrowheads="1"/>
            </p:cNvSpPr>
            <p:nvPr/>
          </p:nvSpPr>
          <p:spPr bwMode="auto">
            <a:xfrm>
              <a:off x="393" y="1979"/>
              <a:ext cx="203" cy="176"/>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lIns="0" tIns="0" rIns="0" bIns="0"/>
            <a:lstStyle/>
            <a:p>
              <a:pPr algn="just"/>
              <a:r>
                <a:rPr lang="en-US" altLang="zh-CN" sz="1600" dirty="0" smtClean="0">
                  <a:latin typeface="Times New Roman" pitchFamily="18" charset="0"/>
                </a:rPr>
                <a:t>0.10</a:t>
              </a:r>
              <a:endParaRPr lang="en-US" altLang="zh-CN" sz="1600" dirty="0"/>
            </a:p>
          </p:txBody>
        </p:sp>
      </p:grpSp>
      <p:sp>
        <p:nvSpPr>
          <p:cNvPr id="5" name="TextBox 4"/>
          <p:cNvSpPr txBox="1"/>
          <p:nvPr/>
        </p:nvSpPr>
        <p:spPr>
          <a:xfrm>
            <a:off x="3952164" y="902134"/>
            <a:ext cx="1362172" cy="523220"/>
          </a:xfrm>
          <a:prstGeom prst="rect">
            <a:avLst/>
          </a:prstGeom>
          <a:noFill/>
        </p:spPr>
        <p:txBody>
          <a:bodyPr wrap="none" rtlCol="0">
            <a:spAutoFit/>
          </a:bodyPr>
          <a:lstStyle/>
          <a:p>
            <a:r>
              <a:rPr lang="en-US" sz="2800" dirty="0" smtClean="0"/>
              <a:t>Chart 1</a:t>
            </a:r>
            <a:endParaRPr lang="en-US" sz="2800" dirty="0"/>
          </a:p>
        </p:txBody>
      </p:sp>
      <p:sp>
        <p:nvSpPr>
          <p:cNvPr id="7" name="TextBox 6"/>
          <p:cNvSpPr txBox="1"/>
          <p:nvPr/>
        </p:nvSpPr>
        <p:spPr>
          <a:xfrm>
            <a:off x="4162940" y="5348787"/>
            <a:ext cx="317815" cy="338554"/>
          </a:xfrm>
          <a:prstGeom prst="rect">
            <a:avLst/>
          </a:prstGeom>
          <a:noFill/>
        </p:spPr>
        <p:txBody>
          <a:bodyPr wrap="none" rtlCol="0">
            <a:spAutoFit/>
          </a:bodyPr>
          <a:lstStyle/>
          <a:p>
            <a:r>
              <a:rPr lang="en-US" sz="1600" dirty="0" smtClean="0"/>
              <a:t>P</a:t>
            </a:r>
            <a:endParaRPr lang="en-US" sz="1600" dirty="0"/>
          </a:p>
        </p:txBody>
      </p:sp>
      <p:sp>
        <p:nvSpPr>
          <p:cNvPr id="8" name="TextBox 7"/>
          <p:cNvSpPr txBox="1"/>
          <p:nvPr/>
        </p:nvSpPr>
        <p:spPr>
          <a:xfrm>
            <a:off x="4450596" y="4953000"/>
            <a:ext cx="284528" cy="276999"/>
          </a:xfrm>
          <a:prstGeom prst="rect">
            <a:avLst/>
          </a:prstGeom>
          <a:noFill/>
        </p:spPr>
        <p:txBody>
          <a:bodyPr wrap="none" rtlCol="0">
            <a:spAutoFit/>
          </a:bodyPr>
          <a:lstStyle/>
          <a:p>
            <a:r>
              <a:rPr lang="en-US" sz="1200" dirty="0" smtClean="0"/>
              <a:t>P</a:t>
            </a:r>
            <a:endParaRPr lang="en-US" sz="1200" dirty="0"/>
          </a:p>
        </p:txBody>
      </p:sp>
      <p:sp>
        <p:nvSpPr>
          <p:cNvPr id="9" name="TextBox 8"/>
          <p:cNvSpPr txBox="1"/>
          <p:nvPr/>
        </p:nvSpPr>
        <p:spPr>
          <a:xfrm>
            <a:off x="4480755" y="5071788"/>
            <a:ext cx="270251" cy="276999"/>
          </a:xfrm>
          <a:prstGeom prst="rect">
            <a:avLst/>
          </a:prstGeom>
          <a:noFill/>
        </p:spPr>
        <p:txBody>
          <a:bodyPr wrap="none" rtlCol="0">
            <a:spAutoFit/>
          </a:bodyPr>
          <a:lstStyle/>
          <a:p>
            <a:r>
              <a:rPr lang="en-US" sz="1200" dirty="0" smtClean="0"/>
              <a:t>1</a:t>
            </a:r>
            <a:endParaRPr lang="en-US" sz="1200" dirty="0"/>
          </a:p>
        </p:txBody>
      </p:sp>
      <p:sp>
        <p:nvSpPr>
          <p:cNvPr id="10" name="TextBox 9"/>
          <p:cNvSpPr txBox="1"/>
          <p:nvPr/>
        </p:nvSpPr>
        <p:spPr>
          <a:xfrm>
            <a:off x="3914450" y="4954201"/>
            <a:ext cx="284528" cy="276999"/>
          </a:xfrm>
          <a:prstGeom prst="rect">
            <a:avLst/>
          </a:prstGeom>
          <a:noFill/>
        </p:spPr>
        <p:txBody>
          <a:bodyPr wrap="none" rtlCol="0">
            <a:spAutoFit/>
          </a:bodyPr>
          <a:lstStyle/>
          <a:p>
            <a:r>
              <a:rPr lang="en-US" sz="1200" dirty="0"/>
              <a:t>P</a:t>
            </a:r>
          </a:p>
        </p:txBody>
      </p:sp>
      <p:sp>
        <p:nvSpPr>
          <p:cNvPr id="11" name="TextBox 10"/>
          <p:cNvSpPr txBox="1"/>
          <p:nvPr/>
        </p:nvSpPr>
        <p:spPr>
          <a:xfrm>
            <a:off x="3952164" y="5096689"/>
            <a:ext cx="270251" cy="276999"/>
          </a:xfrm>
          <a:prstGeom prst="rect">
            <a:avLst/>
          </a:prstGeom>
          <a:noFill/>
        </p:spPr>
        <p:txBody>
          <a:bodyPr wrap="none" rtlCol="0">
            <a:spAutoFit/>
          </a:bodyPr>
          <a:lstStyle/>
          <a:p>
            <a:r>
              <a:rPr lang="en-US" sz="1200" dirty="0"/>
              <a:t>2</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567915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i="1" dirty="0" smtClean="0">
                <a:solidFill>
                  <a:srgbClr val="0070C0"/>
                </a:solidFill>
                <a:effectLst>
                  <a:outerShdw blurRad="38100" dist="38100" dir="2700000" algn="tl">
                    <a:srgbClr val="000000">
                      <a:alpha val="43137"/>
                    </a:srgbClr>
                  </a:outerShdw>
                </a:effectLst>
              </a:rPr>
              <a:t>The selection process, Cont. </a:t>
            </a:r>
            <a:r>
              <a:rPr lang="en-US" sz="2400" dirty="0" smtClean="0"/>
              <a:t/>
            </a:r>
            <a:br>
              <a:rPr lang="en-US" sz="2400" dirty="0" smtClean="0"/>
            </a:br>
            <a:endParaRPr lang="en-US" sz="2400" dirty="0"/>
          </a:p>
        </p:txBody>
      </p:sp>
      <p:sp>
        <p:nvSpPr>
          <p:cNvPr id="3" name="Content Placeholder 2"/>
          <p:cNvSpPr>
            <a:spLocks noGrp="1"/>
          </p:cNvSpPr>
          <p:nvPr>
            <p:ph idx="1"/>
          </p:nvPr>
        </p:nvSpPr>
        <p:spPr/>
        <p:txBody>
          <a:bodyPr>
            <a:normAutofit/>
          </a:bodyPr>
          <a:lstStyle/>
          <a:p>
            <a:pPr marL="0" indent="0">
              <a:buNone/>
            </a:pPr>
            <a:r>
              <a:rPr lang="en-US" dirty="0" smtClean="0"/>
              <a:t>Buyers proceed in four steps. </a:t>
            </a:r>
          </a:p>
          <a:p>
            <a:r>
              <a:rPr lang="en-US" dirty="0" smtClean="0"/>
              <a:t>1. Given their demand (specified in constant quality units </a:t>
            </a:r>
            <a:r>
              <a:rPr lang="en-US" dirty="0"/>
              <a:t>)</a:t>
            </a:r>
            <a:r>
              <a:rPr lang="en-US" dirty="0" smtClean="0"/>
              <a:t>, the price charged, and their rough estimate of the offering, until thy find one where thy wish to shop. </a:t>
            </a:r>
          </a:p>
          <a:p>
            <a:r>
              <a:rPr lang="en-US" dirty="0" smtClean="0"/>
              <a:t>2. At a cost of </a:t>
            </a:r>
            <a:r>
              <a:rPr lang="en-US" b="1" dirty="0" smtClean="0">
                <a:solidFill>
                  <a:srgbClr val="7030A0"/>
                </a:solidFill>
              </a:rPr>
              <a:t>$1</a:t>
            </a:r>
            <a:r>
              <a:rPr lang="en-US" dirty="0" smtClean="0"/>
              <a:t> they estimate the distribution of quality. </a:t>
            </a:r>
          </a:p>
          <a:p>
            <a:r>
              <a:rPr lang="en-US" dirty="0" smtClean="0"/>
              <a:t>3. Each randomly picks units one at a time and spends </a:t>
            </a:r>
            <a:r>
              <a:rPr lang="en-US" b="1" dirty="0" smtClean="0">
                <a:solidFill>
                  <a:srgbClr val="7030A0"/>
                </a:solidFill>
              </a:rPr>
              <a:t>$1 </a:t>
            </a:r>
            <a:r>
              <a:rPr lang="en-US" dirty="0" smtClean="0"/>
              <a:t>for inspecting each of them.  </a:t>
            </a:r>
          </a:p>
          <a:p>
            <a:r>
              <a:rPr lang="en-US" dirty="0" smtClean="0"/>
              <a:t>4. Each buys when the first unit in his sample whose value exceeds </a:t>
            </a:r>
            <a:r>
              <a:rPr lang="en-US" dirty="0"/>
              <a:t>the amount he is willing to pay. </a:t>
            </a:r>
          </a:p>
        </p:txBody>
      </p:sp>
      <p:sp>
        <p:nvSpPr>
          <p:cNvPr id="4" name="Slide Number Placeholder 3"/>
          <p:cNvSpPr>
            <a:spLocks noGrp="1"/>
          </p:cNvSpPr>
          <p:nvPr>
            <p:ph type="sldNum" sz="quarter" idx="12"/>
          </p:nvPr>
        </p:nvSpPr>
        <p:spPr/>
        <p:txBody>
          <a:bodyPr/>
          <a:lstStyle/>
          <a:p>
            <a:fld id="{502E6781-6B05-134A-AFE7-6E8510F0E564}" type="slidenum">
              <a:rPr lang="en-US" smtClean="0"/>
              <a:pPr/>
              <a:t>17</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67638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i="1" dirty="0" smtClean="0">
                <a:solidFill>
                  <a:srgbClr val="0070C0"/>
                </a:solidFill>
                <a:effectLst>
                  <a:outerShdw blurRad="38100" dist="38100" dir="2700000" algn="tl">
                    <a:srgbClr val="000000">
                      <a:alpha val="43137"/>
                    </a:srgbClr>
                  </a:outerShdw>
                </a:effectLst>
              </a:rPr>
              <a:t>The selection process, Cont. </a:t>
            </a:r>
            <a:r>
              <a:rPr lang="en-US" sz="2400" dirty="0" smtClean="0"/>
              <a:t/>
            </a:r>
            <a:br>
              <a:rPr lang="en-US" sz="2400" dirty="0" smtClean="0"/>
            </a:br>
            <a:endParaRPr lang="en-US" sz="2400" dirty="0"/>
          </a:p>
        </p:txBody>
      </p:sp>
      <p:sp>
        <p:nvSpPr>
          <p:cNvPr id="3" name="Content Placeholder 2"/>
          <p:cNvSpPr>
            <a:spLocks noGrp="1"/>
          </p:cNvSpPr>
          <p:nvPr>
            <p:ph idx="1"/>
          </p:nvPr>
        </p:nvSpPr>
        <p:spPr/>
        <p:txBody>
          <a:bodyPr>
            <a:normAutofit/>
          </a:bodyPr>
          <a:lstStyle/>
          <a:p>
            <a:pPr marL="0" indent="0">
              <a:buNone/>
            </a:pPr>
            <a:r>
              <a:rPr lang="en-US" dirty="0" smtClean="0"/>
              <a:t> </a:t>
            </a:r>
          </a:p>
          <a:p>
            <a:r>
              <a:rPr lang="en-US" dirty="0" smtClean="0"/>
              <a:t>Whereas </a:t>
            </a:r>
            <a:r>
              <a:rPr lang="en-US" dirty="0"/>
              <a:t>a buyer would pay, say, no more that </a:t>
            </a:r>
            <a:r>
              <a:rPr lang="en-US" b="1" dirty="0">
                <a:solidFill>
                  <a:srgbClr val="7030A0"/>
                </a:solidFill>
              </a:rPr>
              <a:t>$98 </a:t>
            </a:r>
            <a:r>
              <a:rPr lang="en-US" dirty="0"/>
              <a:t>for a unit of average quality of the commodity selling at </a:t>
            </a:r>
            <a:r>
              <a:rPr lang="en-US" b="1" dirty="0">
                <a:solidFill>
                  <a:srgbClr val="7030A0"/>
                </a:solidFill>
              </a:rPr>
              <a:t>$100</a:t>
            </a:r>
            <a:r>
              <a:rPr lang="en-US" dirty="0"/>
              <a:t>, he will nevertheless </a:t>
            </a:r>
            <a:r>
              <a:rPr lang="en-US" dirty="0" smtClean="0"/>
              <a:t>choose </a:t>
            </a:r>
            <a:r>
              <a:rPr lang="en-US" dirty="0"/>
              <a:t>to shop at this particular seller because the chance </a:t>
            </a:r>
            <a:r>
              <a:rPr lang="en-US" dirty="0" smtClean="0"/>
              <a:t>of </a:t>
            </a:r>
            <a:r>
              <a:rPr lang="en-US" dirty="0"/>
              <a:t>getting a unit worth sufficiently more than </a:t>
            </a:r>
            <a:r>
              <a:rPr lang="en-US" dirty="0" smtClean="0"/>
              <a:t>average is high enough.</a:t>
            </a:r>
          </a:p>
          <a:p>
            <a:r>
              <a:rPr lang="en-US" dirty="0" smtClean="0"/>
              <a:t> </a:t>
            </a:r>
            <a:r>
              <a:rPr lang="en-US" dirty="0"/>
              <a:t>Individuals who demand </a:t>
            </a:r>
            <a:r>
              <a:rPr lang="en-US" b="1" i="1" dirty="0">
                <a:solidFill>
                  <a:srgbClr val="7030A0"/>
                </a:solidFill>
              </a:rPr>
              <a:t>n</a:t>
            </a:r>
            <a:r>
              <a:rPr lang="en-US" dirty="0"/>
              <a:t> units will simply repeat the selection process </a:t>
            </a:r>
            <a:r>
              <a:rPr lang="en-US" b="1" i="1" dirty="0">
                <a:solidFill>
                  <a:srgbClr val="7030A0"/>
                </a:solidFill>
              </a:rPr>
              <a:t>n</a:t>
            </a:r>
            <a:r>
              <a:rPr lang="en-US" b="1" dirty="0">
                <a:solidFill>
                  <a:srgbClr val="7030A0"/>
                </a:solidFill>
              </a:rPr>
              <a:t> </a:t>
            </a:r>
            <a:r>
              <a:rPr lang="en-US" dirty="0"/>
              <a:t>times. </a:t>
            </a:r>
          </a:p>
          <a:p>
            <a:endParaRPr lang="en-US" dirty="0" smtClean="0"/>
          </a:p>
          <a:p>
            <a:endParaRPr lang="en-US" dirty="0" smtClean="0"/>
          </a:p>
        </p:txBody>
      </p:sp>
      <p:sp>
        <p:nvSpPr>
          <p:cNvPr id="4" name="Slide Number Placeholder 3"/>
          <p:cNvSpPr>
            <a:spLocks noGrp="1"/>
          </p:cNvSpPr>
          <p:nvPr>
            <p:ph type="sldNum" sz="quarter" idx="12"/>
          </p:nvPr>
        </p:nvSpPr>
        <p:spPr/>
        <p:txBody>
          <a:bodyPr/>
          <a:lstStyle/>
          <a:p>
            <a:fld id="{502E6781-6B05-134A-AFE7-6E8510F0E564}" type="slidenum">
              <a:rPr lang="en-US" smtClean="0"/>
              <a:pPr/>
              <a:t>18</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13240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4320"/>
            <a:ext cx="8229600" cy="990600"/>
          </a:xfrm>
        </p:spPr>
        <p:txBody>
          <a:bodyPr>
            <a:normAutofit fontScale="90000"/>
          </a:bodyPr>
          <a:lstStyle/>
          <a:p>
            <a:r>
              <a:rPr lang="en-US" sz="2700" b="1" i="1" dirty="0" smtClean="0">
                <a:solidFill>
                  <a:srgbClr val="0070C0"/>
                </a:solidFill>
                <a:effectLst>
                  <a:outerShdw blurRad="38100" dist="38100" dir="2700000" algn="tl">
                    <a:srgbClr val="000000">
                      <a:alpha val="43137"/>
                    </a:srgbClr>
                  </a:outerShdw>
                </a:effectLst>
              </a:rPr>
              <a:t>The selection process, Cont. </a:t>
            </a:r>
            <a:r>
              <a:rPr lang="en-US" dirty="0" smtClean="0"/>
              <a:t/>
            </a:r>
            <a:br>
              <a:rPr lang="en-US" dirty="0" smtClean="0"/>
            </a:br>
            <a:endParaRPr lang="en-US" dirty="0"/>
          </a:p>
        </p:txBody>
      </p:sp>
      <p:sp>
        <p:nvSpPr>
          <p:cNvPr id="3" name="Content Placeholder 2"/>
          <p:cNvSpPr>
            <a:spLocks noGrp="1"/>
          </p:cNvSpPr>
          <p:nvPr>
            <p:ph idx="1"/>
          </p:nvPr>
        </p:nvSpPr>
        <p:spPr>
          <a:xfrm>
            <a:off x="324035" y="1937551"/>
            <a:ext cx="8229600" cy="2501283"/>
          </a:xfrm>
        </p:spPr>
        <p:txBody>
          <a:bodyPr>
            <a:normAutofit fontScale="92500" lnSpcReduction="10000"/>
          </a:bodyPr>
          <a:lstStyle/>
          <a:p>
            <a:r>
              <a:rPr lang="en-US" dirty="0" smtClean="0"/>
              <a:t>The composition of the seller’s offering deteriorates with each purchase since the units purchased come form the upper end of the distribution. As a result</a:t>
            </a:r>
            <a:endParaRPr lang="en-US" dirty="0"/>
          </a:p>
          <a:p>
            <a:r>
              <a:rPr lang="en-US" dirty="0"/>
              <a:t>1. Fewer individuals  will proceed with the inspection process. </a:t>
            </a:r>
          </a:p>
          <a:p>
            <a:r>
              <a:rPr lang="en-US" dirty="0"/>
              <a:t>2. </a:t>
            </a:r>
            <a:r>
              <a:rPr lang="en-US" dirty="0" smtClean="0"/>
              <a:t>The net </a:t>
            </a:r>
            <a:r>
              <a:rPr lang="en-US" dirty="0"/>
              <a:t>gain </a:t>
            </a:r>
            <a:r>
              <a:rPr lang="en-US" dirty="0" smtClean="0"/>
              <a:t>of those who choose to buy declines, and </a:t>
            </a:r>
            <a:endParaRPr lang="en-US" dirty="0"/>
          </a:p>
          <a:p>
            <a:r>
              <a:rPr lang="en-US" dirty="0"/>
              <a:t>e</a:t>
            </a:r>
            <a:r>
              <a:rPr lang="en-US" dirty="0" smtClean="0"/>
              <a:t>ventually </a:t>
            </a:r>
            <a:r>
              <a:rPr lang="en-US" dirty="0"/>
              <a:t>nobody would be willing to buy from </a:t>
            </a:r>
            <a:r>
              <a:rPr lang="en-US" dirty="0" smtClean="0"/>
              <a:t>that seller’s collection. </a:t>
            </a:r>
            <a:endParaRPr lang="en-US" dirty="0"/>
          </a:p>
        </p:txBody>
      </p:sp>
      <p:sp>
        <p:nvSpPr>
          <p:cNvPr id="4" name="Slide Number Placeholder 3"/>
          <p:cNvSpPr>
            <a:spLocks noGrp="1"/>
          </p:cNvSpPr>
          <p:nvPr>
            <p:ph type="sldNum" sz="quarter" idx="12"/>
          </p:nvPr>
        </p:nvSpPr>
        <p:spPr/>
        <p:txBody>
          <a:bodyPr/>
          <a:lstStyle/>
          <a:p>
            <a:fld id="{502E6781-6B05-134A-AFE7-6E8510F0E564}" type="slidenum">
              <a:rPr lang="en-US" smtClean="0"/>
              <a:pPr/>
              <a:t>19</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185881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71500" indent="-571500">
              <a:buFont typeface="Wingdings" pitchFamily="2" charset="2"/>
              <a:buChar char="q"/>
            </a:pPr>
            <a:r>
              <a:rPr lang="en-US" sz="3600" b="1" i="1" dirty="0" smtClean="0">
                <a:latin typeface="Times New Roman"/>
                <a:cs typeface="Times New Roman"/>
              </a:rPr>
              <a:t>Introduction</a:t>
            </a:r>
            <a:endParaRPr lang="en-US" sz="3600" b="1" i="1" dirty="0">
              <a:latin typeface="Times New Roman"/>
              <a:cs typeface="Times New Roman"/>
            </a:endParaRPr>
          </a:p>
        </p:txBody>
      </p:sp>
      <p:sp>
        <p:nvSpPr>
          <p:cNvPr id="3" name="Content Placeholder 2"/>
          <p:cNvSpPr>
            <a:spLocks noGrp="1"/>
          </p:cNvSpPr>
          <p:nvPr>
            <p:ph idx="1"/>
          </p:nvPr>
        </p:nvSpPr>
        <p:spPr>
          <a:xfrm>
            <a:off x="457200" y="1600200"/>
            <a:ext cx="8229600" cy="4663440"/>
          </a:xfrm>
        </p:spPr>
        <p:txBody>
          <a:bodyPr>
            <a:normAutofit/>
          </a:bodyPr>
          <a:lstStyle/>
          <a:p>
            <a:pPr marL="0" indent="0">
              <a:buNone/>
            </a:pPr>
            <a:r>
              <a:rPr lang="en-US" sz="2200" dirty="0"/>
              <a:t>The assumption that commodity quality is uniform is entrenched in economics</a:t>
            </a:r>
            <a:r>
              <a:rPr lang="en-US" sz="2200" dirty="0" smtClean="0"/>
              <a:t>. </a:t>
            </a:r>
            <a:r>
              <a:rPr lang="en-US" sz="2200" dirty="0"/>
              <a:t>But in real life the quality of many commodities is far from uniform. Moreover</a:t>
            </a:r>
            <a:r>
              <a:rPr lang="en-US" sz="2200" dirty="0" smtClean="0"/>
              <a:t>, </a:t>
            </a:r>
            <a:r>
              <a:rPr lang="en-US" sz="2200" dirty="0"/>
              <a:t>buyers are seldom uniform </a:t>
            </a:r>
            <a:r>
              <a:rPr lang="en-US" sz="2200" dirty="0" smtClean="0"/>
              <a:t>either sellers</a:t>
            </a:r>
            <a:r>
              <a:rPr lang="en-US" sz="2200" dirty="0"/>
              <a:t>’ perspective. </a:t>
            </a:r>
          </a:p>
          <a:p>
            <a:pPr marL="0" indent="0">
              <a:lnSpc>
                <a:spcPct val="150000"/>
              </a:lnSpc>
              <a:buNone/>
            </a:pPr>
            <a:r>
              <a:rPr lang="en-US" sz="3200" b="1" i="1" u="sng" dirty="0" smtClean="0">
                <a:solidFill>
                  <a:srgbClr val="3E22E6"/>
                </a:solidFill>
                <a:latin typeface="Times New Roman"/>
                <a:cs typeface="Times New Roman"/>
              </a:rPr>
              <a:t>Two questions arise: </a:t>
            </a:r>
          </a:p>
          <a:p>
            <a:pPr>
              <a:lnSpc>
                <a:spcPct val="150000"/>
              </a:lnSpc>
              <a:buFont typeface="Wingdings" pitchFamily="2" charset="2"/>
              <a:buChar char="Ø"/>
            </a:pPr>
            <a:r>
              <a:rPr lang="en-US" sz="2200" b="1" i="1" dirty="0" smtClean="0">
                <a:latin typeface="Times New Roman"/>
                <a:cs typeface="Times New Roman"/>
              </a:rPr>
              <a:t>1. How to incorporate the non-uniformity in the analysis? Indeed, what does “price” mean in this context? </a:t>
            </a:r>
          </a:p>
          <a:p>
            <a:pPr>
              <a:lnSpc>
                <a:spcPct val="150000"/>
              </a:lnSpc>
              <a:buFont typeface="Wingdings" pitchFamily="2" charset="2"/>
              <a:buChar char="Ø"/>
            </a:pPr>
            <a:r>
              <a:rPr lang="en-US" sz="2200" b="1" i="1" dirty="0" smtClean="0">
                <a:latin typeface="Times New Roman"/>
                <a:cs typeface="Times New Roman"/>
              </a:rPr>
              <a:t>2</a:t>
            </a:r>
            <a:r>
              <a:rPr lang="en-US" sz="2200" b="1" i="1" dirty="0">
                <a:latin typeface="Times New Roman"/>
                <a:cs typeface="Times New Roman"/>
              </a:rPr>
              <a:t>. What are </a:t>
            </a:r>
            <a:r>
              <a:rPr lang="en-US" sz="2200" b="1" i="1" dirty="0" smtClean="0">
                <a:latin typeface="Times New Roman"/>
                <a:cs typeface="Times New Roman"/>
              </a:rPr>
              <a:t>the consequences of the non-uniformity? </a:t>
            </a:r>
          </a:p>
          <a:p>
            <a:pPr>
              <a:lnSpc>
                <a:spcPct val="150000"/>
              </a:lnSpc>
            </a:pPr>
            <a:endParaRPr lang="en-US" dirty="0"/>
          </a:p>
        </p:txBody>
      </p:sp>
      <p:sp>
        <p:nvSpPr>
          <p:cNvPr id="4" name="Slide Number Placeholder 3"/>
          <p:cNvSpPr>
            <a:spLocks noGrp="1"/>
          </p:cNvSpPr>
          <p:nvPr>
            <p:ph type="sldNum" sz="quarter" idx="12"/>
          </p:nvPr>
        </p:nvSpPr>
        <p:spPr/>
        <p:txBody>
          <a:bodyPr/>
          <a:lstStyle/>
          <a:p>
            <a:fld id="{502E6781-6B05-134A-AFE7-6E8510F0E564}" type="slidenum">
              <a:rPr lang="en-US" smtClean="0"/>
              <a:pPr/>
              <a:t>2</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07192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i="1" dirty="0">
                <a:solidFill>
                  <a:srgbClr val="0070C0"/>
                </a:solidFill>
                <a:effectLst>
                  <a:outerShdw blurRad="38100" dist="38100" dir="2700000" algn="tl">
                    <a:srgbClr val="000000">
                      <a:alpha val="43137"/>
                    </a:srgbClr>
                  </a:outerShdw>
                </a:effectLst>
              </a:rPr>
              <a:t>The selection process, Cont</a:t>
            </a:r>
            <a:r>
              <a:rPr lang="en-US" sz="2400" b="1" i="1" dirty="0" smtClean="0">
                <a:effectLst>
                  <a:outerShdw blurRad="38100" dist="38100" dir="2700000" algn="tl">
                    <a:srgbClr val="000000">
                      <a:alpha val="43137"/>
                    </a:srgbClr>
                  </a:outerShdw>
                </a:effectLst>
              </a:rPr>
              <a:t>.</a:t>
            </a:r>
            <a:r>
              <a:rPr lang="en-US" sz="2400" b="1" dirty="0" smtClean="0">
                <a:effectLst>
                  <a:outerShdw blurRad="38100" dist="38100" dir="2700000" algn="tl">
                    <a:srgbClr val="000000">
                      <a:alpha val="43137"/>
                    </a:srgbClr>
                  </a:outerShdw>
                </a:effectLst>
              </a:rPr>
              <a:t> </a:t>
            </a:r>
            <a:r>
              <a:rPr lang="en-US" sz="2400" dirty="0" smtClean="0"/>
              <a:t/>
            </a:r>
            <a:br>
              <a:rPr lang="en-US" sz="2400" dirty="0" smtClean="0"/>
            </a:br>
            <a:endParaRPr lang="en-US" sz="2400" dirty="0"/>
          </a:p>
        </p:txBody>
      </p:sp>
      <p:sp>
        <p:nvSpPr>
          <p:cNvPr id="3" name="Content Placeholder 2"/>
          <p:cNvSpPr>
            <a:spLocks noGrp="1"/>
          </p:cNvSpPr>
          <p:nvPr>
            <p:ph idx="1"/>
          </p:nvPr>
        </p:nvSpPr>
        <p:spPr>
          <a:xfrm>
            <a:off x="457200" y="1307237"/>
            <a:ext cx="8229600" cy="4876800"/>
          </a:xfrm>
        </p:spPr>
        <p:txBody>
          <a:bodyPr>
            <a:normAutofit/>
          </a:bodyPr>
          <a:lstStyle/>
          <a:p>
            <a:r>
              <a:rPr lang="en-US" dirty="0"/>
              <a:t>To </a:t>
            </a:r>
            <a:r>
              <a:rPr lang="en-US" dirty="0" smtClean="0"/>
              <a:t>simplify what comes I </a:t>
            </a:r>
            <a:r>
              <a:rPr lang="en-US" dirty="0"/>
              <a:t>assume that the units selected are always the best </a:t>
            </a:r>
            <a:r>
              <a:rPr lang="en-US" dirty="0" smtClean="0"/>
              <a:t>available.  </a:t>
            </a:r>
            <a:endParaRPr lang="en-US" dirty="0"/>
          </a:p>
          <a:p>
            <a:r>
              <a:rPr lang="en-US" dirty="0" smtClean="0"/>
              <a:t>As support </a:t>
            </a:r>
            <a:r>
              <a:rPr lang="en-US" dirty="0"/>
              <a:t>of the </a:t>
            </a:r>
            <a:r>
              <a:rPr lang="en-US" dirty="0" smtClean="0"/>
              <a:t>distribution shifts </a:t>
            </a:r>
            <a:r>
              <a:rPr lang="en-US" dirty="0"/>
              <a:t>up (down), price will increase (fall) but buyers’ decision will follow the same pattern. </a:t>
            </a:r>
            <a:endParaRPr lang="en-US" dirty="0" smtClean="0"/>
          </a:p>
          <a:p>
            <a:r>
              <a:rPr lang="en-US" dirty="0" smtClean="0"/>
              <a:t>As </a:t>
            </a:r>
            <a:r>
              <a:rPr lang="en-US" dirty="0"/>
              <a:t>the support widens, picking and choosing becomes more </a:t>
            </a:r>
            <a:r>
              <a:rPr lang="en-US" dirty="0" smtClean="0"/>
              <a:t>attractive. </a:t>
            </a:r>
          </a:p>
          <a:p>
            <a:r>
              <a:rPr lang="en-US" dirty="0" smtClean="0"/>
              <a:t>As </a:t>
            </a:r>
            <a:r>
              <a:rPr lang="en-US" dirty="0"/>
              <a:t>it narrows, </a:t>
            </a:r>
            <a:r>
              <a:rPr lang="en-US" dirty="0" smtClean="0"/>
              <a:t>eventually </a:t>
            </a:r>
            <a:r>
              <a:rPr lang="en-US" dirty="0"/>
              <a:t>it will cease to generate net gains to </a:t>
            </a:r>
            <a:r>
              <a:rPr lang="en-US" dirty="0" smtClean="0"/>
              <a:t>buyers. Buyers will </a:t>
            </a:r>
            <a:r>
              <a:rPr lang="en-US" dirty="0"/>
              <a:t>treat all the units as </a:t>
            </a:r>
            <a:r>
              <a:rPr lang="en-US" dirty="0" smtClean="0"/>
              <a:t>equal and </a:t>
            </a:r>
            <a:r>
              <a:rPr lang="en-US" dirty="0"/>
              <a:t>refrain from picking and </a:t>
            </a:r>
            <a:r>
              <a:rPr lang="en-US" dirty="0" smtClean="0"/>
              <a:t>choosing. Their </a:t>
            </a:r>
            <a:r>
              <a:rPr lang="en-US" i="1" dirty="0" smtClean="0"/>
              <a:t>net price </a:t>
            </a:r>
            <a:r>
              <a:rPr lang="en-US" dirty="0" smtClean="0"/>
              <a:t>will fall, and </a:t>
            </a:r>
            <a:r>
              <a:rPr lang="en-US" dirty="0"/>
              <a:t>dissipation form that activity will become zero. </a:t>
            </a:r>
          </a:p>
          <a:p>
            <a:endParaRPr lang="en-US" dirty="0"/>
          </a:p>
        </p:txBody>
      </p:sp>
      <p:sp>
        <p:nvSpPr>
          <p:cNvPr id="4" name="Slide Number Placeholder 3"/>
          <p:cNvSpPr>
            <a:spLocks noGrp="1"/>
          </p:cNvSpPr>
          <p:nvPr>
            <p:ph type="sldNum" sz="quarter" idx="12"/>
          </p:nvPr>
        </p:nvSpPr>
        <p:spPr/>
        <p:txBody>
          <a:bodyPr/>
          <a:lstStyle/>
          <a:p>
            <a:fld id="{502E6781-6B05-134A-AFE7-6E8510F0E564}" type="slidenum">
              <a:rPr lang="en-US" smtClean="0"/>
              <a:pPr/>
              <a:t>20</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68654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i="1" dirty="0">
                <a:solidFill>
                  <a:srgbClr val="0070C0"/>
                </a:solidFill>
                <a:effectLst>
                  <a:outerShdw blurRad="38100" dist="38100" dir="2700000" algn="tl">
                    <a:srgbClr val="000000">
                      <a:alpha val="43137"/>
                    </a:srgbClr>
                  </a:outerShdw>
                </a:effectLst>
              </a:rPr>
              <a:t>The selection process, Cont. </a:t>
            </a:r>
            <a:r>
              <a:rPr lang="en-US" sz="2400" b="1" dirty="0" smtClean="0">
                <a:effectLst>
                  <a:outerShdw blurRad="38100" dist="38100" dir="2700000" algn="tl">
                    <a:srgbClr val="000000">
                      <a:alpha val="43137"/>
                    </a:srgbClr>
                  </a:outerShdw>
                </a:effectLst>
              </a:rPr>
              <a:t/>
            </a:r>
            <a:br>
              <a:rPr lang="en-US" sz="2400" b="1" dirty="0" smtClean="0">
                <a:effectLst>
                  <a:outerShdw blurRad="38100" dist="38100" dir="2700000" algn="tl">
                    <a:srgbClr val="000000">
                      <a:alpha val="43137"/>
                    </a:srgbClr>
                  </a:outerShdw>
                </a:effectLst>
              </a:rPr>
            </a:br>
            <a:endParaRPr lang="en-US" sz="2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95056" y="1396014"/>
            <a:ext cx="8229600" cy="4876800"/>
          </a:xfrm>
        </p:spPr>
        <p:txBody>
          <a:bodyPr>
            <a:normAutofit/>
          </a:bodyPr>
          <a:lstStyle/>
          <a:p>
            <a:r>
              <a:rPr lang="en-US" sz="2200" dirty="0" smtClean="0"/>
              <a:t>Buyers differ in their cost of selection, say due to different time costs. The main effect of this factor is that the low-cost buyers deprive high-cost ones from the best units. Some of the latter even may decide not to visit sellers serving diverse buyers. </a:t>
            </a:r>
          </a:p>
          <a:p>
            <a:r>
              <a:rPr lang="en-US" sz="2200" dirty="0" smtClean="0"/>
              <a:t>Similarly, low time-cost patrons take the </a:t>
            </a:r>
            <a:r>
              <a:rPr lang="en-US" sz="2200" dirty="0"/>
              <a:t>best </a:t>
            </a:r>
            <a:r>
              <a:rPr lang="en-US" sz="2200" dirty="0" smtClean="0"/>
              <a:t>seats in </a:t>
            </a:r>
            <a:r>
              <a:rPr lang="en-US" sz="2200" dirty="0"/>
              <a:t>a single price movie </a:t>
            </a:r>
            <a:r>
              <a:rPr lang="en-US" sz="2200" dirty="0" smtClean="0"/>
              <a:t>theaters, </a:t>
            </a:r>
            <a:r>
              <a:rPr lang="en-US" sz="2200" dirty="0"/>
              <a:t>making the </a:t>
            </a:r>
            <a:r>
              <a:rPr lang="en-US" sz="2200" dirty="0" smtClean="0"/>
              <a:t>events </a:t>
            </a:r>
            <a:r>
              <a:rPr lang="en-US" sz="2200" dirty="0"/>
              <a:t>less attractive to high time cost ones. </a:t>
            </a:r>
            <a:endParaRPr lang="en-US" sz="2200" dirty="0" smtClean="0"/>
          </a:p>
          <a:p>
            <a:r>
              <a:rPr lang="en-US" sz="2200" dirty="0" smtClean="0"/>
              <a:t>Sellers may counter by offering time saving services such as shorter lines at the cashiers, and raise prices correspondingly. Such sellers become less attractive to low time cost individuals. </a:t>
            </a:r>
          </a:p>
          <a:p>
            <a:r>
              <a:rPr lang="en-US" sz="2200" dirty="0" smtClean="0"/>
              <a:t>The practice, then, results in separating equilibria.</a:t>
            </a:r>
          </a:p>
        </p:txBody>
      </p:sp>
      <p:sp>
        <p:nvSpPr>
          <p:cNvPr id="4" name="Slide Number Placeholder 3"/>
          <p:cNvSpPr>
            <a:spLocks noGrp="1"/>
          </p:cNvSpPr>
          <p:nvPr>
            <p:ph type="sldNum" sz="quarter" idx="12"/>
          </p:nvPr>
        </p:nvSpPr>
        <p:spPr/>
        <p:txBody>
          <a:bodyPr/>
          <a:lstStyle/>
          <a:p>
            <a:fld id="{502E6781-6B05-134A-AFE7-6E8510F0E564}" type="slidenum">
              <a:rPr lang="en-US" smtClean="0"/>
              <a:pPr/>
              <a:t>21</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02499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66188" y="533400"/>
            <a:ext cx="8229600" cy="990600"/>
          </a:xfrm>
        </p:spPr>
        <p:txBody>
          <a:bodyPr>
            <a:normAutofit/>
          </a:bodyPr>
          <a:lstStyle/>
          <a:p>
            <a:r>
              <a:rPr lang="en-US" sz="2400" b="1" i="1" dirty="0">
                <a:solidFill>
                  <a:srgbClr val="0070C0"/>
                </a:solidFill>
                <a:effectLst>
                  <a:outerShdw blurRad="38100" dist="38100" dir="2700000" algn="tl">
                    <a:srgbClr val="000000">
                      <a:alpha val="43137"/>
                    </a:srgbClr>
                  </a:outerShdw>
                </a:effectLst>
              </a:rPr>
              <a:t>The selection process, Cont. </a:t>
            </a:r>
            <a:r>
              <a:rPr lang="en-US" sz="2400" b="1" dirty="0" smtClean="0">
                <a:effectLst>
                  <a:outerShdw blurRad="38100" dist="38100" dir="2700000" algn="tl">
                    <a:srgbClr val="000000">
                      <a:alpha val="43137"/>
                    </a:srgbClr>
                  </a:outerShdw>
                </a:effectLst>
              </a:rPr>
              <a:t/>
            </a:r>
            <a:br>
              <a:rPr lang="en-US" sz="2400" b="1" dirty="0" smtClean="0">
                <a:effectLst>
                  <a:outerShdw blurRad="38100" dist="38100" dir="2700000" algn="tl">
                    <a:srgbClr val="000000">
                      <a:alpha val="43137"/>
                    </a:srgbClr>
                  </a:outerShdw>
                </a:effectLst>
              </a:rPr>
            </a:br>
            <a:endParaRPr lang="en-US" sz="2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422647"/>
            <a:ext cx="8229600" cy="4876800"/>
          </a:xfrm>
        </p:spPr>
        <p:txBody>
          <a:bodyPr>
            <a:noAutofit/>
          </a:bodyPr>
          <a:lstStyle/>
          <a:p>
            <a:r>
              <a:rPr lang="en-US" sz="2200" dirty="0"/>
              <a:t>I now turn to sellers’ </a:t>
            </a:r>
            <a:r>
              <a:rPr lang="en-US" sz="2200" dirty="0" smtClean="0"/>
              <a:t>behavior. As </a:t>
            </a:r>
            <a:r>
              <a:rPr lang="en-US" sz="2200" dirty="0"/>
              <a:t>is obvious, a seller must lower his price when buyers no longer find his commodity worth buying. </a:t>
            </a:r>
            <a:endParaRPr lang="en-US" sz="2200" dirty="0" smtClean="0"/>
          </a:p>
          <a:p>
            <a:r>
              <a:rPr lang="en-US" sz="2200" dirty="0" smtClean="0"/>
              <a:t>As the seller’s act </a:t>
            </a:r>
            <a:r>
              <a:rPr lang="en-US" sz="2200" dirty="0"/>
              <a:t>of price </a:t>
            </a:r>
            <a:r>
              <a:rPr lang="en-US" sz="2200" dirty="0" smtClean="0"/>
              <a:t>change is costly, he will change his price in  price </a:t>
            </a:r>
            <a:r>
              <a:rPr lang="en-US" sz="2200" dirty="0"/>
              <a:t>changes </a:t>
            </a:r>
            <a:r>
              <a:rPr lang="en-US" sz="2200" dirty="0" smtClean="0"/>
              <a:t>in discrete steps.</a:t>
            </a:r>
          </a:p>
          <a:p>
            <a:r>
              <a:rPr lang="en-US" sz="2200" dirty="0"/>
              <a:t>Each step reflects different quality range, and each entails some picking and choosing.</a:t>
            </a:r>
          </a:p>
          <a:p>
            <a:r>
              <a:rPr lang="en-US" sz="2200" dirty="0"/>
              <a:t>Sellers whose high quality merchandise is depleted put the remaining items on “sale” </a:t>
            </a:r>
            <a:r>
              <a:rPr lang="en-US" sz="2200" dirty="0" smtClean="0"/>
              <a:t>or sell </a:t>
            </a:r>
            <a:r>
              <a:rPr lang="en-US" sz="2200" dirty="0"/>
              <a:t>what remains to “outlets” or to others catering to individuals more willing to buy the low quality units. </a:t>
            </a:r>
          </a:p>
        </p:txBody>
      </p:sp>
      <p:sp>
        <p:nvSpPr>
          <p:cNvPr id="4" name="Slide Number Placeholder 3"/>
          <p:cNvSpPr>
            <a:spLocks noGrp="1"/>
          </p:cNvSpPr>
          <p:nvPr>
            <p:ph type="sldNum" sz="quarter" idx="12"/>
          </p:nvPr>
        </p:nvSpPr>
        <p:spPr/>
        <p:txBody>
          <a:bodyPr/>
          <a:lstStyle/>
          <a:p>
            <a:fld id="{502E6781-6B05-134A-AFE7-6E8510F0E564}" type="slidenum">
              <a:rPr lang="en-US" smtClean="0"/>
              <a:pPr/>
              <a:t>22</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37567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i="1" dirty="0" smtClean="0">
                <a:effectLst>
                  <a:outerShdw blurRad="38100" dist="38100" dir="2700000" algn="tl">
                    <a:srgbClr val="000000">
                      <a:alpha val="43137"/>
                    </a:srgbClr>
                  </a:outerShdw>
                </a:effectLst>
              </a:rPr>
              <a:t/>
            </a:r>
            <a:br>
              <a:rPr lang="en-US" sz="2400" b="1" i="1" dirty="0" smtClean="0">
                <a:effectLst>
                  <a:outerShdw blurRad="38100" dist="38100" dir="2700000" algn="tl">
                    <a:srgbClr val="000000">
                      <a:alpha val="43137"/>
                    </a:srgbClr>
                  </a:outerShdw>
                </a:effectLst>
              </a:rPr>
            </a:br>
            <a:endParaRPr lang="en-US" sz="2400"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307237"/>
            <a:ext cx="8229600" cy="4876800"/>
          </a:xfrm>
        </p:spPr>
        <p:txBody>
          <a:bodyPr>
            <a:normAutofit/>
          </a:bodyPr>
          <a:lstStyle/>
          <a:p>
            <a:r>
              <a:rPr lang="en-US" sz="2000" b="1" dirty="0">
                <a:latin typeface="Times New Roman"/>
                <a:ea typeface="ＭＳ 明朝"/>
              </a:rPr>
              <a:t>Dissipation and vertical </a:t>
            </a:r>
            <a:r>
              <a:rPr lang="en-US" sz="2000" b="1" dirty="0" smtClean="0">
                <a:latin typeface="Times New Roman"/>
                <a:ea typeface="ＭＳ 明朝"/>
              </a:rPr>
              <a:t>relations. </a:t>
            </a:r>
            <a:r>
              <a:rPr lang="en-US" sz="2200" dirty="0" smtClean="0"/>
              <a:t>In </a:t>
            </a:r>
            <a:r>
              <a:rPr lang="en-US" sz="2200" dirty="0"/>
              <a:t>the numerical </a:t>
            </a:r>
            <a:r>
              <a:rPr lang="en-US" sz="2200" dirty="0" smtClean="0"/>
              <a:t>example for simplicity </a:t>
            </a:r>
            <a:r>
              <a:rPr lang="en-US" sz="2200" dirty="0"/>
              <a:t>I focus on buyers who are quality-variability </a:t>
            </a:r>
            <a:r>
              <a:rPr lang="en-US" sz="2200" dirty="0" smtClean="0"/>
              <a:t>neutral. The </a:t>
            </a:r>
            <a:r>
              <a:rPr lang="en-US" sz="2200" dirty="0"/>
              <a:t>value of the variable component of the seller’s offering </a:t>
            </a:r>
            <a:r>
              <a:rPr lang="en-US" sz="2200" dirty="0" smtClean="0"/>
              <a:t>is</a:t>
            </a:r>
            <a:r>
              <a:rPr lang="en-US" sz="2200" dirty="0"/>
              <a:t>, </a:t>
            </a:r>
            <a:r>
              <a:rPr lang="en-US" sz="2200" dirty="0" smtClean="0"/>
              <a:t>on </a:t>
            </a:r>
            <a:r>
              <a:rPr lang="en-US" sz="2200" dirty="0"/>
              <a:t>average</a:t>
            </a:r>
            <a:r>
              <a:rPr lang="en-US" sz="2200" dirty="0" smtClean="0"/>
              <a:t>, </a:t>
            </a:r>
            <a:r>
              <a:rPr lang="en-US" sz="2200" b="1" dirty="0">
                <a:solidFill>
                  <a:srgbClr val="7030A0"/>
                </a:solidFill>
              </a:rPr>
              <a:t>$10 </a:t>
            </a:r>
            <a:r>
              <a:rPr lang="en-US" sz="2200" dirty="0"/>
              <a:t>per unit. </a:t>
            </a:r>
            <a:r>
              <a:rPr lang="en-US" sz="2200" dirty="0" smtClean="0"/>
              <a:t>Of the </a:t>
            </a:r>
            <a:r>
              <a:rPr lang="en-US" sz="2200" b="1" dirty="0" smtClean="0">
                <a:solidFill>
                  <a:srgbClr val="7030A0"/>
                </a:solidFill>
              </a:rPr>
              <a:t>$10,</a:t>
            </a:r>
            <a:r>
              <a:rPr lang="en-US" sz="2200" dirty="0" smtClean="0"/>
              <a:t> the seller retains about $3, buyers capture about $2 and $5, which is about </a:t>
            </a:r>
            <a:r>
              <a:rPr lang="en-US" sz="2200" dirty="0"/>
              <a:t>one half of the value of the variable component of the </a:t>
            </a:r>
            <a:r>
              <a:rPr lang="en-US" sz="2200" dirty="0" smtClean="0"/>
              <a:t>commodity, is dissipated. </a:t>
            </a:r>
            <a:r>
              <a:rPr lang="en-US" sz="2200" dirty="0"/>
              <a:t>The dissipation </a:t>
            </a:r>
            <a:r>
              <a:rPr lang="en-US" sz="2200" dirty="0" smtClean="0"/>
              <a:t>consists of the </a:t>
            </a:r>
            <a:r>
              <a:rPr lang="en-US" sz="2200" dirty="0"/>
              <a:t>seller’s cost of changing price of about $1, of buyers’ selection cost of about $2, </a:t>
            </a:r>
            <a:r>
              <a:rPr lang="en-US" sz="2200" dirty="0" smtClean="0"/>
              <a:t>and </a:t>
            </a:r>
            <a:r>
              <a:rPr lang="en-US" sz="2200" dirty="0"/>
              <a:t>of $2 in </a:t>
            </a:r>
            <a:r>
              <a:rPr lang="en-US" sz="2200" dirty="0" smtClean="0"/>
              <a:t>buyers’ competition </a:t>
            </a:r>
            <a:r>
              <a:rPr lang="en-US" sz="2200" dirty="0"/>
              <a:t>with each other</a:t>
            </a:r>
            <a:r>
              <a:rPr lang="en-US" sz="2200" dirty="0" smtClean="0"/>
              <a:t>. </a:t>
            </a:r>
          </a:p>
          <a:p>
            <a:r>
              <a:rPr lang="en-US" sz="2200" dirty="0" smtClean="0"/>
              <a:t>The </a:t>
            </a:r>
            <a:r>
              <a:rPr lang="en-US" sz="2200" dirty="0"/>
              <a:t>numerical </a:t>
            </a:r>
            <a:r>
              <a:rPr lang="en-US" sz="2200" dirty="0" smtClean="0"/>
              <a:t>results </a:t>
            </a:r>
            <a:r>
              <a:rPr lang="en-US" sz="2200" dirty="0"/>
              <a:t>give an idea of what one might expect in reality, and </a:t>
            </a:r>
            <a:r>
              <a:rPr lang="en-US" sz="2200" dirty="0" smtClean="0"/>
              <a:t>why </a:t>
            </a:r>
            <a:r>
              <a:rPr lang="en-US" sz="2200" dirty="0"/>
              <a:t>the parties </a:t>
            </a:r>
            <a:r>
              <a:rPr lang="en-US" sz="2200" dirty="0" smtClean="0"/>
              <a:t>are eager to </a:t>
            </a:r>
            <a:r>
              <a:rPr lang="en-US" sz="2200" dirty="0"/>
              <a:t>reduce the effects of variability.</a:t>
            </a:r>
            <a:endParaRPr lang="en-US" sz="2200"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502E6781-6B05-134A-AFE7-6E8510F0E564}" type="slidenum">
              <a:rPr lang="en-US" smtClean="0"/>
              <a:pPr/>
              <a:t>23</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15435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383722"/>
            <a:ext cx="8229600" cy="990600"/>
          </a:xfrm>
        </p:spPr>
        <p:txBody>
          <a:bodyPr>
            <a:normAutofit/>
          </a:bodyPr>
          <a:lstStyle/>
          <a:p>
            <a:r>
              <a:rPr lang="en-US" sz="2400" b="1" dirty="0" smtClean="0">
                <a:effectLst/>
                <a:latin typeface="Times New Roman"/>
                <a:ea typeface="ＭＳ 明朝"/>
              </a:rPr>
              <a:t>Dissipation and vertical relations, cont.</a:t>
            </a:r>
            <a:endParaRPr lang="en-US" sz="2400" b="1" dirty="0"/>
          </a:p>
        </p:txBody>
      </p:sp>
      <p:sp>
        <p:nvSpPr>
          <p:cNvPr id="3" name="Content Placeholder 2"/>
          <p:cNvSpPr>
            <a:spLocks noGrp="1"/>
          </p:cNvSpPr>
          <p:nvPr>
            <p:ph idx="1"/>
          </p:nvPr>
        </p:nvSpPr>
        <p:spPr/>
        <p:txBody>
          <a:bodyPr>
            <a:normAutofit/>
          </a:bodyPr>
          <a:lstStyle/>
          <a:p>
            <a:r>
              <a:rPr lang="en-US" sz="2200" dirty="0" smtClean="0"/>
              <a:t>A loss of $5 out of $100 may not appear large. But first these </a:t>
            </a:r>
            <a:r>
              <a:rPr lang="en-US" sz="2200" dirty="0"/>
              <a:t>costs </a:t>
            </a:r>
            <a:r>
              <a:rPr lang="en-US" sz="2200" dirty="0" smtClean="0"/>
              <a:t>are over and above the cost of sorting and the cost of other preventive arrangements. More importantly, they are </a:t>
            </a:r>
            <a:r>
              <a:rPr lang="en-US" sz="2200" dirty="0"/>
              <a:t>incurred </a:t>
            </a:r>
            <a:r>
              <a:rPr lang="en-US" sz="2200" dirty="0" smtClean="0"/>
              <a:t>at every </a:t>
            </a:r>
            <a:r>
              <a:rPr lang="en-US" sz="2200" dirty="0"/>
              <a:t>one of the vertical stages where the upstream </a:t>
            </a:r>
            <a:r>
              <a:rPr lang="en-US" sz="2200" dirty="0" smtClean="0"/>
              <a:t>input </a:t>
            </a:r>
            <a:r>
              <a:rPr lang="en-US" sz="2200" dirty="0"/>
              <a:t>suppliers </a:t>
            </a:r>
            <a:r>
              <a:rPr lang="en-US" sz="2200" dirty="0" smtClean="0"/>
              <a:t>and </a:t>
            </a:r>
            <a:r>
              <a:rPr lang="en-US" sz="2200" dirty="0"/>
              <a:t>their downstream recipients carry out a market exchange. </a:t>
            </a:r>
          </a:p>
          <a:p>
            <a:r>
              <a:rPr lang="en-US" sz="2200" dirty="0"/>
              <a:t>For instance, had </a:t>
            </a:r>
            <a:r>
              <a:rPr lang="en-US" sz="2200" dirty="0" smtClean="0"/>
              <a:t>the </a:t>
            </a:r>
            <a:r>
              <a:rPr lang="en-US" sz="2200" dirty="0" err="1"/>
              <a:t>Smithian</a:t>
            </a:r>
            <a:r>
              <a:rPr lang="en-US" sz="2200" dirty="0"/>
              <a:t> upstream </a:t>
            </a:r>
            <a:r>
              <a:rPr lang="en-US" sz="2200" dirty="0" smtClean="0"/>
              <a:t>pin producers sold their output to the downstream producers, the dissipation </a:t>
            </a:r>
            <a:r>
              <a:rPr lang="en-US" sz="2200" dirty="0"/>
              <a:t>would have occurred </a:t>
            </a:r>
            <a:r>
              <a:rPr lang="en-US" sz="2200" dirty="0" smtClean="0"/>
              <a:t>between each pair of </a:t>
            </a:r>
            <a:r>
              <a:rPr lang="en-US" sz="2200" dirty="0"/>
              <a:t>the </a:t>
            </a:r>
            <a:r>
              <a:rPr lang="en-US" sz="2200" dirty="0" smtClean="0"/>
              <a:t>18 successive, and seemingly </a:t>
            </a:r>
            <a:r>
              <a:rPr lang="en-US" sz="2200" dirty="0"/>
              <a:t>independent stages of the </a:t>
            </a:r>
            <a:r>
              <a:rPr lang="en-US" sz="2200" dirty="0" smtClean="0"/>
              <a:t>pin </a:t>
            </a:r>
            <a:r>
              <a:rPr lang="en-US" sz="2200" dirty="0"/>
              <a:t>production. </a:t>
            </a:r>
          </a:p>
          <a:p>
            <a:endParaRPr lang="en-US" sz="2200" dirty="0"/>
          </a:p>
          <a:p>
            <a:endParaRPr lang="en-US" sz="2200" dirty="0"/>
          </a:p>
        </p:txBody>
      </p:sp>
      <p:sp>
        <p:nvSpPr>
          <p:cNvPr id="4" name="Slide Number Placeholder 3"/>
          <p:cNvSpPr>
            <a:spLocks noGrp="1"/>
          </p:cNvSpPr>
          <p:nvPr>
            <p:ph type="sldNum" sz="quarter" idx="12"/>
          </p:nvPr>
        </p:nvSpPr>
        <p:spPr/>
        <p:txBody>
          <a:bodyPr/>
          <a:lstStyle/>
          <a:p>
            <a:fld id="{502E6781-6B05-134A-AFE7-6E8510F0E564}" type="slidenum">
              <a:rPr lang="en-US" smtClean="0"/>
              <a:pPr/>
              <a:t>24</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94781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indent="-342900">
              <a:buFont typeface="Wingdings" pitchFamily="2" charset="2"/>
              <a:buChar char="q"/>
            </a:pPr>
            <a:r>
              <a:rPr lang="en-US" sz="3100" b="1" i="1" dirty="0" smtClean="0">
                <a:solidFill>
                  <a:srgbClr val="FF0000"/>
                </a:solidFill>
                <a:effectLst/>
                <a:latin typeface="Times New Roman"/>
                <a:ea typeface="ＭＳ 明朝"/>
                <a:cs typeface="Times New Roman"/>
              </a:rPr>
              <a:t>Methods of coping with variety</a:t>
            </a:r>
            <a:r>
              <a:rPr lang="en-US" sz="2400" dirty="0" smtClean="0">
                <a:solidFill>
                  <a:srgbClr val="FF0000"/>
                </a:solidFill>
                <a:effectLst/>
                <a:latin typeface="Cambria"/>
                <a:ea typeface="ＭＳ 明朝"/>
                <a:cs typeface="Times New Roman"/>
              </a:rPr>
              <a:t/>
            </a:r>
            <a:br>
              <a:rPr lang="en-US" sz="2400" dirty="0" smtClean="0">
                <a:solidFill>
                  <a:srgbClr val="FF0000"/>
                </a:solidFill>
                <a:effectLst/>
                <a:latin typeface="Cambria"/>
                <a:ea typeface="ＭＳ 明朝"/>
                <a:cs typeface="Times New Roman"/>
              </a:rPr>
            </a:br>
            <a:endParaRPr lang="en-US" sz="2400" dirty="0">
              <a:solidFill>
                <a:srgbClr val="FF0000"/>
              </a:solidFill>
            </a:endParaRPr>
          </a:p>
        </p:txBody>
      </p:sp>
      <p:sp>
        <p:nvSpPr>
          <p:cNvPr id="3" name="Content Placeholder 2"/>
          <p:cNvSpPr>
            <a:spLocks noGrp="1"/>
          </p:cNvSpPr>
          <p:nvPr>
            <p:ph idx="1"/>
          </p:nvPr>
        </p:nvSpPr>
        <p:spPr>
          <a:xfrm>
            <a:off x="313765" y="1376082"/>
            <a:ext cx="8767482" cy="4876800"/>
          </a:xfrm>
        </p:spPr>
        <p:txBody>
          <a:bodyPr>
            <a:normAutofit/>
          </a:bodyPr>
          <a:lstStyle/>
          <a:p>
            <a:pPr marL="0" marR="0" indent="457200" algn="just">
              <a:lnSpc>
                <a:spcPct val="120000"/>
              </a:lnSpc>
              <a:spcBef>
                <a:spcPts val="0"/>
              </a:spcBef>
              <a:spcAft>
                <a:spcPts val="0"/>
              </a:spcAft>
            </a:pPr>
            <a:r>
              <a:rPr lang="en-US" sz="2200" dirty="0" smtClean="0"/>
              <a:t>I now turn to methods of coping with </a:t>
            </a:r>
            <a:r>
              <a:rPr lang="en-US" sz="2200" dirty="0" err="1" smtClean="0"/>
              <a:t>variebilty</a:t>
            </a:r>
            <a:r>
              <a:rPr lang="en-US" sz="2200" dirty="0" smtClean="0"/>
              <a:t>. Besides </a:t>
            </a:r>
            <a:r>
              <a:rPr lang="en-US" sz="2200" dirty="0"/>
              <a:t>more thorough </a:t>
            </a:r>
            <a:r>
              <a:rPr lang="en-US" sz="2200" dirty="0" smtClean="0"/>
              <a:t>sorting or separating buyers, </a:t>
            </a:r>
            <a:r>
              <a:rPr lang="en-US" sz="2200" dirty="0"/>
              <a:t>sellers may </a:t>
            </a:r>
            <a:r>
              <a:rPr lang="en-US" sz="2200" dirty="0" smtClean="0"/>
              <a:t>indirectly reduce </a:t>
            </a:r>
            <a:r>
              <a:rPr lang="en-US" sz="2200" dirty="0"/>
              <a:t>the impact of commodity variability or altogether </a:t>
            </a:r>
            <a:r>
              <a:rPr lang="en-US" sz="2200" dirty="0" smtClean="0"/>
              <a:t>finesse it in a number of ways. </a:t>
            </a:r>
            <a:endParaRPr lang="en-US" b="1" dirty="0" smtClean="0">
              <a:solidFill>
                <a:srgbClr val="3E22E6"/>
              </a:solidFill>
              <a:effectLst/>
              <a:latin typeface="Cambria"/>
              <a:ea typeface="ＭＳ 明朝"/>
              <a:cs typeface="Times New Roman"/>
            </a:endParaRPr>
          </a:p>
        </p:txBody>
      </p:sp>
      <p:sp>
        <p:nvSpPr>
          <p:cNvPr id="4" name="Slide Number Placeholder 3"/>
          <p:cNvSpPr>
            <a:spLocks noGrp="1"/>
          </p:cNvSpPr>
          <p:nvPr>
            <p:ph type="sldNum" sz="quarter" idx="12"/>
          </p:nvPr>
        </p:nvSpPr>
        <p:spPr/>
        <p:txBody>
          <a:bodyPr/>
          <a:lstStyle/>
          <a:p>
            <a:fld id="{502E6781-6B05-134A-AFE7-6E8510F0E564}" type="slidenum">
              <a:rPr lang="en-US" smtClean="0"/>
              <a:pPr/>
              <a:t>25</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29343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normAutofit/>
          </a:bodyPr>
          <a:lstStyle/>
          <a:p>
            <a:pPr marL="342900" indent="-342900">
              <a:buFont typeface="Wingdings" pitchFamily="2" charset="2"/>
              <a:buChar char="Ø"/>
            </a:pPr>
            <a:r>
              <a:rPr lang="en-US" sz="2400" b="1" i="1" dirty="0" smtClean="0">
                <a:solidFill>
                  <a:srgbClr val="3E22E6"/>
                </a:solidFill>
                <a:effectLst/>
                <a:latin typeface="Times New Roman"/>
                <a:ea typeface="ＭＳ 明朝"/>
                <a:cs typeface="Times New Roman"/>
              </a:rPr>
              <a:t>1. Guaranteeing output</a:t>
            </a:r>
            <a:r>
              <a:rPr lang="en-US" sz="2400" dirty="0" smtClean="0">
                <a:effectLst/>
                <a:latin typeface="Cambria"/>
                <a:ea typeface="ＭＳ 明朝"/>
                <a:cs typeface="Times New Roman"/>
              </a:rPr>
              <a:t/>
            </a:r>
            <a:br>
              <a:rPr lang="en-US" sz="2400" dirty="0" smtClean="0">
                <a:effectLst/>
                <a:latin typeface="Cambria"/>
                <a:ea typeface="ＭＳ 明朝"/>
                <a:cs typeface="Times New Roman"/>
              </a:rPr>
            </a:br>
            <a:endParaRPr lang="en-US" sz="2400" dirty="0"/>
          </a:p>
        </p:txBody>
      </p:sp>
      <p:sp>
        <p:nvSpPr>
          <p:cNvPr id="3" name="Content Placeholder 2"/>
          <p:cNvSpPr>
            <a:spLocks noGrp="1"/>
          </p:cNvSpPr>
          <p:nvPr>
            <p:ph idx="1"/>
          </p:nvPr>
        </p:nvSpPr>
        <p:spPr>
          <a:xfrm>
            <a:off x="259977" y="1761563"/>
            <a:ext cx="8229600" cy="4343402"/>
          </a:xfrm>
        </p:spPr>
        <p:txBody>
          <a:bodyPr>
            <a:normAutofit fontScale="70000" lnSpcReduction="20000"/>
          </a:bodyPr>
          <a:lstStyle/>
          <a:p>
            <a:pPr marR="0" algn="just">
              <a:lnSpc>
                <a:spcPct val="130000"/>
              </a:lnSpc>
              <a:spcBef>
                <a:spcPts val="0"/>
              </a:spcBef>
              <a:spcAft>
                <a:spcPts val="0"/>
              </a:spcAft>
            </a:pPr>
            <a:r>
              <a:rPr lang="en-US" sz="3100" dirty="0" smtClean="0"/>
              <a:t>Guarantees, from </a:t>
            </a:r>
            <a:r>
              <a:rPr lang="en-US" sz="3100" dirty="0"/>
              <a:t>buyers’ perspective,</a:t>
            </a:r>
            <a:r>
              <a:rPr lang="en-US" sz="3100" dirty="0" smtClean="0"/>
              <a:t> make </a:t>
            </a:r>
            <a:r>
              <a:rPr lang="en-US" sz="3100" dirty="0"/>
              <a:t>commodities essentially uniform. </a:t>
            </a:r>
            <a:r>
              <a:rPr lang="en-US" sz="3100" dirty="0" smtClean="0"/>
              <a:t>They </a:t>
            </a:r>
            <a:r>
              <a:rPr lang="en-US" sz="3100" dirty="0"/>
              <a:t>dispenses with picking and choosing as </a:t>
            </a:r>
            <a:r>
              <a:rPr lang="en-US" sz="3100" dirty="0" smtClean="0"/>
              <a:t>buyers are entitled </a:t>
            </a:r>
            <a:r>
              <a:rPr lang="en-US" sz="3100" dirty="0"/>
              <a:t>to one </a:t>
            </a:r>
            <a:r>
              <a:rPr lang="en-US" sz="3100" dirty="0" smtClean="0"/>
              <a:t>good unit</a:t>
            </a:r>
            <a:r>
              <a:rPr lang="en-US" sz="3100" dirty="0"/>
              <a:t>. </a:t>
            </a:r>
            <a:r>
              <a:rPr lang="en-US" sz="3100" dirty="0" smtClean="0"/>
              <a:t>To buyers guarantees </a:t>
            </a:r>
            <a:r>
              <a:rPr lang="en-US" sz="3100" dirty="0"/>
              <a:t>transform the variable commodity </a:t>
            </a:r>
            <a:r>
              <a:rPr lang="en-US" sz="3100" dirty="0" smtClean="0"/>
              <a:t>into </a:t>
            </a:r>
            <a:r>
              <a:rPr lang="en-US" sz="3100" dirty="0"/>
              <a:t>a fixed one</a:t>
            </a:r>
            <a:r>
              <a:rPr lang="en-US" sz="3100" dirty="0" smtClean="0"/>
              <a:t>.</a:t>
            </a:r>
            <a:endParaRPr lang="en-US" sz="3100" dirty="0" smtClean="0">
              <a:effectLst/>
              <a:latin typeface="Cambria"/>
              <a:ea typeface="ＭＳ 明朝"/>
              <a:cs typeface="Times New Roman"/>
            </a:endParaRPr>
          </a:p>
          <a:p>
            <a:pPr>
              <a:lnSpc>
                <a:spcPct val="130000"/>
              </a:lnSpc>
            </a:pPr>
            <a:r>
              <a:rPr lang="en-US" sz="3100" dirty="0" smtClean="0"/>
              <a:t>By guaranteeing, </a:t>
            </a:r>
            <a:r>
              <a:rPr lang="en-US" sz="3100" dirty="0"/>
              <a:t>sellers retain ownership over </a:t>
            </a:r>
            <a:r>
              <a:rPr lang="en-US" sz="3100" dirty="0" smtClean="0"/>
              <a:t>commodities’ variable components. They </a:t>
            </a:r>
            <a:r>
              <a:rPr lang="en-US" sz="3100" dirty="0"/>
              <a:t>will lose when providing low quality as they face a high level of guarantee </a:t>
            </a:r>
            <a:r>
              <a:rPr lang="en-US" sz="3100" dirty="0" smtClean="0"/>
              <a:t>claims and </a:t>
            </a:r>
            <a:r>
              <a:rPr lang="en-US" sz="3100" dirty="0"/>
              <a:t>they are induced to produce the optimal </a:t>
            </a:r>
            <a:r>
              <a:rPr lang="en-US" sz="3100" dirty="0" smtClean="0"/>
              <a:t>quality mix. </a:t>
            </a:r>
          </a:p>
          <a:p>
            <a:pPr>
              <a:lnSpc>
                <a:spcPct val="130000"/>
              </a:lnSpc>
            </a:pPr>
            <a:r>
              <a:rPr lang="en-US" sz="3100" dirty="0" err="1" smtClean="0"/>
              <a:t>Akerlof</a:t>
            </a:r>
            <a:r>
              <a:rPr lang="en-US" sz="3100" dirty="0" smtClean="0"/>
              <a:t> </a:t>
            </a:r>
            <a:r>
              <a:rPr lang="en-US" sz="3100" dirty="0"/>
              <a:t>(1970) was the first to point out the use of guarantees to avoid lemons. See also Barzel (1982).</a:t>
            </a:r>
          </a:p>
          <a:p>
            <a:endParaRPr lang="en-US" dirty="0"/>
          </a:p>
        </p:txBody>
      </p:sp>
      <p:sp>
        <p:nvSpPr>
          <p:cNvPr id="4" name="Slide Number Placeholder 3"/>
          <p:cNvSpPr>
            <a:spLocks noGrp="1"/>
          </p:cNvSpPr>
          <p:nvPr>
            <p:ph type="sldNum" sz="quarter" idx="12"/>
          </p:nvPr>
        </p:nvSpPr>
        <p:spPr/>
        <p:txBody>
          <a:bodyPr/>
          <a:lstStyle/>
          <a:p>
            <a:fld id="{502E6781-6B05-134A-AFE7-6E8510F0E564}" type="slidenum">
              <a:rPr lang="en-US" smtClean="0"/>
              <a:pPr/>
              <a:t>26</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24557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94447" y="649941"/>
            <a:ext cx="8229600" cy="990600"/>
          </a:xfrm>
        </p:spPr>
        <p:txBody>
          <a:bodyPr>
            <a:normAutofit/>
          </a:bodyPr>
          <a:lstStyle/>
          <a:p>
            <a:pPr marL="342900" indent="-342900">
              <a:buFont typeface="Wingdings" pitchFamily="2" charset="2"/>
              <a:buChar char="Ø"/>
            </a:pPr>
            <a:r>
              <a:rPr lang="en-US" sz="2400" b="1" i="1" dirty="0">
                <a:solidFill>
                  <a:srgbClr val="3E22E6"/>
                </a:solidFill>
                <a:latin typeface="Times New Roman"/>
                <a:ea typeface="ＭＳ 明朝"/>
                <a:cs typeface="Times New Roman"/>
              </a:rPr>
              <a:t>2. Restricting buyers’ opportunity to pick and choose.</a:t>
            </a:r>
            <a:r>
              <a:rPr lang="en-US" sz="2400" b="1" dirty="0" smtClean="0">
                <a:solidFill>
                  <a:srgbClr val="FF0000"/>
                </a:solidFill>
                <a:effectLst/>
                <a:latin typeface="Cambria"/>
                <a:ea typeface="ＭＳ 明朝"/>
                <a:cs typeface="Times New Roman"/>
              </a:rPr>
              <a:t/>
            </a:r>
            <a:br>
              <a:rPr lang="en-US" sz="2400" b="1" dirty="0" smtClean="0">
                <a:solidFill>
                  <a:srgbClr val="FF0000"/>
                </a:solidFill>
                <a:effectLst/>
                <a:latin typeface="Cambria"/>
                <a:ea typeface="ＭＳ 明朝"/>
                <a:cs typeface="Times New Roman"/>
              </a:rPr>
            </a:br>
            <a:endParaRPr lang="en-US" sz="2400" b="1" dirty="0">
              <a:solidFill>
                <a:srgbClr val="FF0000"/>
              </a:solidFill>
            </a:endParaRPr>
          </a:p>
        </p:txBody>
      </p:sp>
      <p:sp>
        <p:nvSpPr>
          <p:cNvPr id="3" name="Content Placeholder 2"/>
          <p:cNvSpPr>
            <a:spLocks noGrp="1"/>
          </p:cNvSpPr>
          <p:nvPr>
            <p:ph idx="1"/>
          </p:nvPr>
        </p:nvSpPr>
        <p:spPr>
          <a:xfrm>
            <a:off x="457200" y="1398495"/>
            <a:ext cx="8229600" cy="4558422"/>
          </a:xfrm>
        </p:spPr>
        <p:txBody>
          <a:bodyPr>
            <a:noAutofit/>
          </a:bodyPr>
          <a:lstStyle/>
          <a:p>
            <a:pPr marL="0" marR="0" algn="just">
              <a:lnSpc>
                <a:spcPct val="120000"/>
              </a:lnSpc>
              <a:spcBef>
                <a:spcPts val="0"/>
              </a:spcBef>
              <a:spcAft>
                <a:spcPts val="0"/>
              </a:spcAft>
            </a:pPr>
            <a:r>
              <a:rPr lang="en-US" dirty="0" smtClean="0"/>
              <a:t> </a:t>
            </a:r>
            <a:r>
              <a:rPr lang="en-US" u="sng" dirty="0" smtClean="0">
                <a:effectLst>
                  <a:outerShdw blurRad="38100" dist="38100" dir="2700000" algn="tl">
                    <a:srgbClr val="000000">
                      <a:alpha val="43137"/>
                    </a:srgbClr>
                  </a:outerShdw>
                </a:effectLst>
              </a:rPr>
              <a:t>2a.</a:t>
            </a:r>
            <a:r>
              <a:rPr lang="en-US" dirty="0" smtClean="0"/>
              <a:t> Bundling.</a:t>
            </a:r>
          </a:p>
          <a:p>
            <a:pPr marL="0" marR="0" indent="0" algn="just">
              <a:lnSpc>
                <a:spcPct val="120000"/>
              </a:lnSpc>
              <a:spcBef>
                <a:spcPts val="0"/>
              </a:spcBef>
              <a:spcAft>
                <a:spcPts val="0"/>
              </a:spcAft>
              <a:buNone/>
            </a:pPr>
            <a:r>
              <a:rPr lang="en-US" dirty="0" smtClean="0"/>
              <a:t>Bundling sits half way between sellers’ selection and buyers’ picking and choosing. I hypothesize that bundling serves to discourage buyers from picking and choosing. But then buyers must trust sellers not to load the bundles with low quality specimens. </a:t>
            </a:r>
            <a:r>
              <a:rPr lang="en-US" dirty="0"/>
              <a:t>	</a:t>
            </a:r>
          </a:p>
          <a:p>
            <a:pPr marL="0" marR="0" indent="0" algn="just">
              <a:lnSpc>
                <a:spcPct val="120000"/>
              </a:lnSpc>
              <a:spcBef>
                <a:spcPts val="0"/>
              </a:spcBef>
              <a:spcAft>
                <a:spcPts val="0"/>
              </a:spcAft>
              <a:buNone/>
            </a:pPr>
            <a:r>
              <a:rPr lang="en-US" dirty="0" smtClean="0"/>
              <a:t>An implications of the </a:t>
            </a:r>
            <a:r>
              <a:rPr lang="en-US" dirty="0"/>
              <a:t>bundling hypothesis </a:t>
            </a:r>
            <a:r>
              <a:rPr lang="en-US" dirty="0" smtClean="0"/>
              <a:t>is that in </a:t>
            </a:r>
            <a:r>
              <a:rPr lang="en-US" dirty="0"/>
              <a:t>areas with significant wage dispersion, and thus wide dispersion in the cost of picking and choosing, the fraction of bundled commodities is larger than in areas with more uniform incomes. </a:t>
            </a:r>
          </a:p>
        </p:txBody>
      </p:sp>
      <p:sp>
        <p:nvSpPr>
          <p:cNvPr id="4" name="Slide Number Placeholder 3"/>
          <p:cNvSpPr>
            <a:spLocks noGrp="1"/>
          </p:cNvSpPr>
          <p:nvPr>
            <p:ph type="sldNum" sz="quarter" idx="12"/>
          </p:nvPr>
        </p:nvSpPr>
        <p:spPr/>
        <p:txBody>
          <a:bodyPr/>
          <a:lstStyle/>
          <a:p>
            <a:fld id="{502E6781-6B05-134A-AFE7-6E8510F0E564}" type="slidenum">
              <a:rPr lang="en-US" smtClean="0"/>
              <a:pPr/>
              <a:t>27</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45466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b="1" i="1" dirty="0">
                <a:solidFill>
                  <a:srgbClr val="3E22E6"/>
                </a:solidFill>
                <a:latin typeface="Times New Roman"/>
                <a:ea typeface="ＭＳ 明朝"/>
                <a:cs typeface="Times New Roman"/>
              </a:rPr>
              <a:t>2. Restricting buyers’ opportunity to pick and</a:t>
            </a:r>
            <a:r>
              <a:rPr lang="en-US" b="1" i="1" dirty="0">
                <a:solidFill>
                  <a:srgbClr val="3E22E6"/>
                </a:solidFill>
                <a:latin typeface="Times New Roman"/>
                <a:ea typeface="ＭＳ 明朝"/>
                <a:cs typeface="Times New Roman"/>
              </a:rPr>
              <a:t> </a:t>
            </a:r>
            <a:r>
              <a:rPr lang="en-US" sz="2700" b="1" i="1" dirty="0">
                <a:solidFill>
                  <a:srgbClr val="3E22E6"/>
                </a:solidFill>
                <a:latin typeface="Times New Roman"/>
                <a:ea typeface="ＭＳ 明朝"/>
                <a:cs typeface="Times New Roman"/>
              </a:rPr>
              <a:t>choose.</a:t>
            </a:r>
            <a:r>
              <a:rPr lang="en-US" sz="2700" b="1" dirty="0">
                <a:solidFill>
                  <a:srgbClr val="FF0000"/>
                </a:solidFill>
                <a:latin typeface="Cambria"/>
                <a:ea typeface="ＭＳ 明朝"/>
                <a:cs typeface="Times New Roman"/>
              </a:rPr>
              <a:t/>
            </a:r>
            <a:br>
              <a:rPr lang="en-US" sz="2700" b="1" dirty="0">
                <a:solidFill>
                  <a:srgbClr val="FF0000"/>
                </a:solidFill>
                <a:latin typeface="Cambria"/>
                <a:ea typeface="ＭＳ 明朝"/>
                <a:cs typeface="Times New Roman"/>
              </a:rPr>
            </a:br>
            <a:r>
              <a:rPr lang="en-US" sz="2700" b="1" dirty="0" smtClean="0">
                <a:solidFill>
                  <a:srgbClr val="FF0000"/>
                </a:solidFill>
                <a:latin typeface="Cambria"/>
                <a:ea typeface="ＭＳ 明朝"/>
                <a:cs typeface="Times New Roman"/>
              </a:rPr>
              <a:t>cont.</a:t>
            </a:r>
            <a:endParaRPr lang="en-US" sz="2700" dirty="0"/>
          </a:p>
        </p:txBody>
      </p:sp>
      <p:sp>
        <p:nvSpPr>
          <p:cNvPr id="3" name="Content Placeholder 2"/>
          <p:cNvSpPr>
            <a:spLocks noGrp="1"/>
          </p:cNvSpPr>
          <p:nvPr>
            <p:ph idx="1"/>
          </p:nvPr>
        </p:nvSpPr>
        <p:spPr/>
        <p:txBody>
          <a:bodyPr>
            <a:normAutofit lnSpcReduction="10000"/>
          </a:bodyPr>
          <a:lstStyle/>
          <a:p>
            <a:pPr>
              <a:lnSpc>
                <a:spcPct val="150000"/>
              </a:lnSpc>
            </a:pPr>
            <a:r>
              <a:rPr lang="en-US" sz="1800" dirty="0" smtClean="0"/>
              <a:t> </a:t>
            </a:r>
          </a:p>
          <a:p>
            <a:pPr>
              <a:lnSpc>
                <a:spcPct val="150000"/>
              </a:lnSpc>
            </a:pPr>
            <a:r>
              <a:rPr lang="en-US" sz="2000" u="sng" dirty="0" smtClean="0">
                <a:effectLst>
                  <a:outerShdw blurRad="38100" dist="38100" dir="2700000" algn="tl">
                    <a:srgbClr val="000000">
                      <a:alpha val="43137"/>
                    </a:srgbClr>
                  </a:outerShdw>
                </a:effectLst>
              </a:rPr>
              <a:t>2b</a:t>
            </a:r>
            <a:r>
              <a:rPr lang="en-US" sz="2000" u="sng" dirty="0">
                <a:effectLst>
                  <a:outerShdw blurRad="38100" dist="38100" dir="2700000" algn="tl">
                    <a:srgbClr val="000000">
                      <a:alpha val="43137"/>
                    </a:srgbClr>
                  </a:outerShdw>
                </a:effectLst>
              </a:rPr>
              <a:t>. </a:t>
            </a:r>
            <a:r>
              <a:rPr lang="en-US" sz="1800" dirty="0"/>
              <a:t>Restricting buyers. Barzel, Habib and Johnsen (2006) show that the attempt to dissuade speculators from picking and choosing explains many of the restrictions associated with </a:t>
            </a:r>
            <a:r>
              <a:rPr lang="en-US" sz="1800" dirty="0" smtClean="0"/>
              <a:t>IPO’s such </a:t>
            </a:r>
            <a:r>
              <a:rPr lang="en-US" sz="1800" dirty="0"/>
              <a:t>as the number of shares one may </a:t>
            </a:r>
            <a:r>
              <a:rPr lang="en-US" sz="1800" dirty="0" smtClean="0"/>
              <a:t>buy. </a:t>
            </a:r>
            <a:endParaRPr lang="en-US" sz="1800" dirty="0"/>
          </a:p>
          <a:p>
            <a:pPr indent="0" algn="just">
              <a:lnSpc>
                <a:spcPct val="150000"/>
              </a:lnSpc>
              <a:buNone/>
            </a:pPr>
            <a:r>
              <a:rPr lang="en-US" sz="1800" dirty="0"/>
              <a:t>Two other cases where sellers restrict buyers’ ability to pick and choose are: </a:t>
            </a:r>
          </a:p>
          <a:p>
            <a:pPr indent="457200" algn="just">
              <a:lnSpc>
                <a:spcPct val="150000"/>
              </a:lnSpc>
            </a:pPr>
            <a:r>
              <a:rPr lang="en-US" sz="1800" dirty="0"/>
              <a:t>First in some wholesale used cars auctions. </a:t>
            </a:r>
          </a:p>
          <a:p>
            <a:pPr indent="457200" algn="just">
              <a:lnSpc>
                <a:spcPct val="150000"/>
              </a:lnSpc>
            </a:pPr>
            <a:r>
              <a:rPr lang="en-US" sz="1800" dirty="0"/>
              <a:t>Second is De Beers sightings where buyers’ picking and choosing is severely restricted. In Barzel 1977 (preceding Kenny and Klein) I argue that the purpose of the practice is to prevent dealers from picking and choosing.</a:t>
            </a:r>
            <a:endParaRPr lang="en-US" sz="1800" dirty="0" smtClean="0"/>
          </a:p>
          <a:p>
            <a:pPr marL="0" indent="0">
              <a:lnSpc>
                <a:spcPct val="150000"/>
              </a:lnSpc>
              <a:buNone/>
            </a:pPr>
            <a:r>
              <a:rPr lang="en-US" sz="1800" dirty="0" smtClean="0"/>
              <a:t> </a:t>
            </a:r>
            <a:endParaRPr lang="en-US" sz="1800" dirty="0"/>
          </a:p>
        </p:txBody>
      </p:sp>
      <p:sp>
        <p:nvSpPr>
          <p:cNvPr id="4" name="Slide Number Placeholder 3"/>
          <p:cNvSpPr>
            <a:spLocks noGrp="1"/>
          </p:cNvSpPr>
          <p:nvPr>
            <p:ph type="sldNum" sz="quarter" idx="12"/>
          </p:nvPr>
        </p:nvSpPr>
        <p:spPr/>
        <p:txBody>
          <a:bodyPr/>
          <a:lstStyle/>
          <a:p>
            <a:fld id="{502E6781-6B05-134A-AFE7-6E8510F0E564}" type="slidenum">
              <a:rPr lang="en-US" smtClean="0"/>
              <a:pPr/>
              <a:t>28</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29256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2076"/>
            <a:ext cx="8229600" cy="990600"/>
          </a:xfrm>
        </p:spPr>
        <p:txBody>
          <a:bodyPr>
            <a:normAutofit fontScale="90000"/>
          </a:bodyPr>
          <a:lstStyle/>
          <a:p>
            <a:pPr marL="457200" indent="-457200">
              <a:buFont typeface="Wingdings" pitchFamily="2" charset="2"/>
              <a:buChar char="Ø"/>
            </a:pPr>
            <a:r>
              <a:rPr lang="en-US" sz="2700" b="1" i="1" dirty="0">
                <a:solidFill>
                  <a:srgbClr val="3E22E6"/>
                </a:solidFill>
                <a:latin typeface="Times New Roman"/>
                <a:ea typeface="ＭＳ 明朝"/>
                <a:cs typeface="Times New Roman"/>
              </a:rPr>
              <a:t>3. Sorting individuals into homogeneous groups to finance commodity purchases </a:t>
            </a:r>
            <a:r>
              <a:rPr lang="en-US" sz="2700" dirty="0" smtClean="0">
                <a:effectLst/>
                <a:latin typeface="Cambria"/>
                <a:ea typeface="ＭＳ 明朝"/>
                <a:cs typeface="Times New Roman"/>
              </a:rPr>
              <a:t/>
            </a:r>
            <a:br>
              <a:rPr lang="en-US" sz="2700" dirty="0" smtClean="0">
                <a:effectLst/>
                <a:latin typeface="Cambria"/>
                <a:ea typeface="ＭＳ 明朝"/>
                <a:cs typeface="Times New Roman"/>
              </a:rPr>
            </a:br>
            <a:endParaRPr lang="en-US" sz="2700" dirty="0"/>
          </a:p>
        </p:txBody>
      </p:sp>
      <p:sp>
        <p:nvSpPr>
          <p:cNvPr id="3" name="Content Placeholder 2"/>
          <p:cNvSpPr>
            <a:spLocks noGrp="1"/>
          </p:cNvSpPr>
          <p:nvPr>
            <p:ph idx="1"/>
          </p:nvPr>
        </p:nvSpPr>
        <p:spPr>
          <a:xfrm>
            <a:off x="457200" y="1600199"/>
            <a:ext cx="8229600" cy="4791635"/>
          </a:xfrm>
        </p:spPr>
        <p:txBody>
          <a:bodyPr>
            <a:normAutofit fontScale="32500" lnSpcReduction="20000"/>
          </a:bodyPr>
          <a:lstStyle/>
          <a:p>
            <a:pPr marL="0" marR="0" indent="457200" algn="just">
              <a:lnSpc>
                <a:spcPct val="140000"/>
              </a:lnSpc>
              <a:spcBef>
                <a:spcPts val="0"/>
              </a:spcBef>
              <a:spcAft>
                <a:spcPts val="0"/>
              </a:spcAft>
            </a:pPr>
            <a:r>
              <a:rPr lang="en-US" sz="7400" dirty="0" smtClean="0"/>
              <a:t>The </a:t>
            </a:r>
            <a:r>
              <a:rPr lang="en-US" sz="7400" dirty="0"/>
              <a:t>variability of the individuals engaged in exchange is another </a:t>
            </a:r>
            <a:r>
              <a:rPr lang="en-US" sz="7400" dirty="0" smtClean="0"/>
              <a:t>source of </a:t>
            </a:r>
            <a:r>
              <a:rPr lang="en-US" sz="7400" dirty="0"/>
              <a:t>exchange </a:t>
            </a:r>
            <a:r>
              <a:rPr lang="en-US" sz="7400" dirty="0" smtClean="0"/>
              <a:t>problems. Consider financing assets posted </a:t>
            </a:r>
            <a:r>
              <a:rPr lang="en-US" sz="7400" dirty="0"/>
              <a:t>as collateral. Securitizing the </a:t>
            </a:r>
            <a:r>
              <a:rPr lang="en-US" sz="7400" dirty="0" smtClean="0"/>
              <a:t>loans reduces </a:t>
            </a:r>
            <a:r>
              <a:rPr lang="en-US" sz="7400" dirty="0"/>
              <a:t>the financing cost, but variability in borrowers’ default </a:t>
            </a:r>
            <a:r>
              <a:rPr lang="en-US" sz="7400" dirty="0" smtClean="0"/>
              <a:t>rate facilitates adverse selection. </a:t>
            </a:r>
            <a:r>
              <a:rPr lang="en-US" sz="7400" dirty="0"/>
              <a:t>Lenders impose restrictions both in terms of the </a:t>
            </a:r>
            <a:r>
              <a:rPr lang="en-US" sz="7400" dirty="0" smtClean="0"/>
              <a:t>assets </a:t>
            </a:r>
            <a:r>
              <a:rPr lang="en-US" sz="7400" dirty="0"/>
              <a:t>and of </a:t>
            </a:r>
            <a:r>
              <a:rPr lang="en-US" sz="7400" dirty="0" smtClean="0"/>
              <a:t>the </a:t>
            </a:r>
            <a:r>
              <a:rPr lang="en-US" sz="7400" dirty="0"/>
              <a:t>borrowers such that </a:t>
            </a:r>
            <a:r>
              <a:rPr lang="en-US" sz="7400" dirty="0" smtClean="0"/>
              <a:t>borrowers </a:t>
            </a:r>
            <a:r>
              <a:rPr lang="en-US" sz="7400" dirty="0"/>
              <a:t>become largely uniform, needing only modest scrutiny. </a:t>
            </a:r>
          </a:p>
          <a:p>
            <a:endParaRPr lang="en-US" dirty="0"/>
          </a:p>
        </p:txBody>
      </p:sp>
      <p:sp>
        <p:nvSpPr>
          <p:cNvPr id="4" name="Slide Number Placeholder 3"/>
          <p:cNvSpPr>
            <a:spLocks noGrp="1"/>
          </p:cNvSpPr>
          <p:nvPr>
            <p:ph type="sldNum" sz="quarter" idx="12"/>
          </p:nvPr>
        </p:nvSpPr>
        <p:spPr/>
        <p:txBody>
          <a:bodyPr/>
          <a:lstStyle/>
          <a:p>
            <a:fld id="{502E6781-6B05-134A-AFE7-6E8510F0E564}" type="slidenum">
              <a:rPr lang="en-US" smtClean="0"/>
              <a:pPr/>
              <a:t>29</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968052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02E6781-6B05-134A-AFE7-6E8510F0E564}" type="slidenum">
              <a:rPr lang="en-US" smtClean="0"/>
              <a:pPr/>
              <a:t>3</a:t>
            </a:fld>
            <a:endParaRPr lang="en-US" dirty="0"/>
          </a:p>
        </p:txBody>
      </p:sp>
      <p:sp>
        <p:nvSpPr>
          <p:cNvPr id="3" name="Rectangle 2"/>
          <p:cNvSpPr/>
          <p:nvPr/>
        </p:nvSpPr>
        <p:spPr>
          <a:xfrm>
            <a:off x="95434" y="1469443"/>
            <a:ext cx="8717872" cy="2462212"/>
          </a:xfrm>
          <a:prstGeom prst="rect">
            <a:avLst/>
          </a:prstGeom>
        </p:spPr>
        <p:txBody>
          <a:bodyPr wrap="square">
            <a:spAutoFit/>
          </a:bodyPr>
          <a:lstStyle/>
          <a:p>
            <a:r>
              <a:rPr lang="en-US" sz="2200" dirty="0"/>
              <a:t>It might appear that </a:t>
            </a:r>
            <a:r>
              <a:rPr lang="en-US" sz="2200" dirty="0" smtClean="0"/>
              <a:t>to incorporate the non</a:t>
            </a:r>
            <a:r>
              <a:rPr lang="en-US" sz="2200" dirty="0"/>
              <a:t>-</a:t>
            </a:r>
            <a:r>
              <a:rPr lang="en-US" sz="2200" dirty="0" smtClean="0"/>
              <a:t>uniformity in the </a:t>
            </a:r>
            <a:r>
              <a:rPr lang="en-US" sz="2200" dirty="0"/>
              <a:t>D-S </a:t>
            </a:r>
            <a:r>
              <a:rPr lang="en-US" sz="2200" dirty="0" smtClean="0"/>
              <a:t>model we can simply add a quality dimension to it. </a:t>
            </a:r>
            <a:r>
              <a:rPr lang="en-US" sz="2200" dirty="0"/>
              <a:t>But quality is multi-</a:t>
            </a:r>
            <a:r>
              <a:rPr lang="en-US" sz="2200" dirty="0" smtClean="0"/>
              <a:t>dimensional.</a:t>
            </a:r>
            <a:endParaRPr lang="en-US" sz="2200" dirty="0"/>
          </a:p>
          <a:p>
            <a:r>
              <a:rPr lang="en-US" sz="2200" dirty="0"/>
              <a:t>The heart of the problem is the positive cost of information about </a:t>
            </a:r>
            <a:r>
              <a:rPr lang="en-US" sz="2200" dirty="0" smtClean="0"/>
              <a:t>non-uniform commodity </a:t>
            </a:r>
            <a:r>
              <a:rPr lang="en-US" sz="2200" dirty="0"/>
              <a:t>specimens. This cost prevents the clear delineation of </a:t>
            </a:r>
            <a:r>
              <a:rPr lang="en-US" sz="2200" dirty="0" smtClean="0"/>
              <a:t>rights. The </a:t>
            </a:r>
            <a:r>
              <a:rPr lang="en-US" sz="2200" dirty="0"/>
              <a:t>competition to capture these rights is dissipating. </a:t>
            </a:r>
          </a:p>
        </p:txBody>
      </p:sp>
      <p:sp>
        <p:nvSpPr>
          <p:cNvPr id="5" name="Title 1"/>
          <p:cNvSpPr txBox="1">
            <a:spLocks/>
          </p:cNvSpPr>
          <p:nvPr/>
        </p:nvSpPr>
        <p:spPr>
          <a:xfrm>
            <a:off x="339570" y="728407"/>
            <a:ext cx="8229600" cy="1079678"/>
          </a:xfrm>
          <a:prstGeom prst="rect">
            <a:avLst/>
          </a:prstGeom>
        </p:spPr>
        <p:txBody>
          <a:bodyP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z="2400" b="1" dirty="0" smtClean="0">
                <a:latin typeface="Times New Roman"/>
                <a:cs typeface="Times New Roman"/>
              </a:rPr>
              <a:t>Introduction, cont.</a:t>
            </a:r>
            <a:endParaRPr lang="en-US" sz="2400" b="1"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22130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i="1" dirty="0">
                <a:solidFill>
                  <a:srgbClr val="3E22E6"/>
                </a:solidFill>
                <a:latin typeface="Times New Roman"/>
                <a:ea typeface="ＭＳ 明朝"/>
                <a:cs typeface="Times New Roman"/>
              </a:rPr>
              <a:t>3. Sorting individuals into homogeneous groups to finance commodity purchases </a:t>
            </a:r>
            <a:r>
              <a:rPr lang="en-US" sz="2400" dirty="0">
                <a:latin typeface="Cambria"/>
                <a:ea typeface="ＭＳ 明朝"/>
                <a:cs typeface="Times New Roman"/>
              </a:rPr>
              <a:t/>
            </a:r>
            <a:br>
              <a:rPr lang="en-US" sz="2400" dirty="0">
                <a:latin typeface="Cambria"/>
                <a:ea typeface="ＭＳ 明朝"/>
                <a:cs typeface="Times New Roman"/>
              </a:rPr>
            </a:br>
            <a:r>
              <a:rPr lang="en-US" sz="2400" dirty="0" smtClean="0">
                <a:latin typeface="Cambria"/>
                <a:ea typeface="ＭＳ 明朝"/>
                <a:cs typeface="Times New Roman"/>
              </a:rPr>
              <a:t>cont.</a:t>
            </a:r>
            <a:endParaRPr lang="en-US" sz="2400" dirty="0"/>
          </a:p>
        </p:txBody>
      </p:sp>
      <p:sp>
        <p:nvSpPr>
          <p:cNvPr id="3" name="Content Placeholder 2"/>
          <p:cNvSpPr>
            <a:spLocks noGrp="1"/>
          </p:cNvSpPr>
          <p:nvPr>
            <p:ph idx="1"/>
          </p:nvPr>
        </p:nvSpPr>
        <p:spPr>
          <a:xfrm>
            <a:off x="457200" y="1600200"/>
            <a:ext cx="8229600" cy="4173071"/>
          </a:xfrm>
        </p:spPr>
        <p:txBody>
          <a:bodyPr>
            <a:normAutofit fontScale="47500" lnSpcReduction="20000"/>
          </a:bodyPr>
          <a:lstStyle/>
          <a:p>
            <a:pPr marL="0" indent="457200" algn="just">
              <a:lnSpc>
                <a:spcPct val="140000"/>
              </a:lnSpc>
              <a:spcBef>
                <a:spcPts val="0"/>
              </a:spcBef>
            </a:pPr>
            <a:r>
              <a:rPr lang="en-US" sz="3600" dirty="0"/>
              <a:t>Consider new car buyers. </a:t>
            </a:r>
            <a:r>
              <a:rPr lang="en-US" sz="3600" dirty="0" smtClean="0"/>
              <a:t>New </a:t>
            </a:r>
            <a:r>
              <a:rPr lang="en-US" sz="3600" dirty="0"/>
              <a:t>cars </a:t>
            </a:r>
            <a:r>
              <a:rPr lang="en-US" sz="3600" dirty="0" smtClean="0"/>
              <a:t>become </a:t>
            </a:r>
            <a:r>
              <a:rPr lang="en-US" sz="3600" dirty="0"/>
              <a:t>less uniform as they age. The down payment and a repayment schedule lenders require as well as minimal borrowers’ </a:t>
            </a:r>
            <a:r>
              <a:rPr lang="en-US" sz="3600" dirty="0" smtClean="0"/>
              <a:t>income-level requirement makes </a:t>
            </a:r>
            <a:r>
              <a:rPr lang="en-US" sz="3600" dirty="0" smtClean="0"/>
              <a:t>the latter’s default rate more uniform, reducing </a:t>
            </a:r>
            <a:r>
              <a:rPr lang="en-US" sz="3600" dirty="0"/>
              <a:t>the need to thoroughly scrutinize them. </a:t>
            </a:r>
            <a:r>
              <a:rPr lang="en-US" sz="3600" dirty="0" smtClean="0"/>
              <a:t>The standardized lenders’ </a:t>
            </a:r>
            <a:r>
              <a:rPr lang="en-US" sz="3600" dirty="0"/>
              <a:t>assets </a:t>
            </a:r>
            <a:r>
              <a:rPr lang="en-US" sz="3600" dirty="0" smtClean="0"/>
              <a:t>is what </a:t>
            </a:r>
            <a:r>
              <a:rPr lang="en-US" sz="3600" dirty="0"/>
              <a:t>accommodates the securitization of the loans. </a:t>
            </a:r>
          </a:p>
          <a:p>
            <a:pPr marL="0" marR="0" indent="457200" algn="just">
              <a:lnSpc>
                <a:spcPct val="140000"/>
              </a:lnSpc>
              <a:spcBef>
                <a:spcPts val="0"/>
              </a:spcBef>
              <a:spcAft>
                <a:spcPts val="0"/>
              </a:spcAft>
            </a:pPr>
            <a:r>
              <a:rPr lang="en-US" sz="3600" dirty="0" smtClean="0"/>
              <a:t>Borrowers </a:t>
            </a:r>
            <a:r>
              <a:rPr lang="en-US" sz="3600" dirty="0"/>
              <a:t>become the owners of the cars’ variable component, giving them a strong incentive to protect the equity in their cars and avoid default</a:t>
            </a:r>
            <a:r>
              <a:rPr lang="en-US" sz="3600" dirty="0" smtClean="0"/>
              <a:t>.</a:t>
            </a:r>
          </a:p>
          <a:p>
            <a:pPr marL="0" marR="0" indent="457200" algn="just">
              <a:lnSpc>
                <a:spcPct val="140000"/>
              </a:lnSpc>
              <a:spcBef>
                <a:spcPts val="0"/>
              </a:spcBef>
              <a:spcAft>
                <a:spcPts val="0"/>
              </a:spcAft>
            </a:pPr>
            <a:r>
              <a:rPr lang="en-US" sz="3600" dirty="0" smtClean="0"/>
              <a:t>To </a:t>
            </a:r>
            <a:r>
              <a:rPr lang="en-US" sz="3600" dirty="0"/>
              <a:t>prevent lenders from using excessively lax selection criteria, we expect securitizers to require lenders </a:t>
            </a:r>
            <a:r>
              <a:rPr lang="en-US" sz="3600" dirty="0" smtClean="0"/>
              <a:t>to hold the </a:t>
            </a:r>
            <a:r>
              <a:rPr lang="en-US" sz="3600" dirty="0"/>
              <a:t>“toxic” tranches of the loans they </a:t>
            </a:r>
            <a:r>
              <a:rPr lang="en-US" sz="3600" dirty="0" smtClean="0"/>
              <a:t>initiate. </a:t>
            </a:r>
            <a:endParaRPr lang="en-US" sz="3600" dirty="0"/>
          </a:p>
          <a:p>
            <a:pPr marL="274320" lvl="1" algn="just">
              <a:lnSpc>
                <a:spcPct val="200000"/>
              </a:lnSpc>
              <a:spcBef>
                <a:spcPts val="0"/>
              </a:spcBef>
            </a:pPr>
            <a:r>
              <a:rPr lang="en-US" sz="3600" dirty="0"/>
              <a:t>Similarly, securitizers are expected to require the mortgages’ originators to hold the equity, </a:t>
            </a:r>
            <a:r>
              <a:rPr lang="en-US" sz="3600" dirty="0" err="1"/>
              <a:t>i</a:t>
            </a:r>
            <a:r>
              <a:rPr lang="en-US" sz="3600" dirty="0"/>
              <a:t>. e., the most junior, (“toxic”) tranche.</a:t>
            </a:r>
          </a:p>
          <a:p>
            <a:endParaRPr lang="en-US" sz="3600" dirty="0"/>
          </a:p>
        </p:txBody>
      </p:sp>
      <p:sp>
        <p:nvSpPr>
          <p:cNvPr id="4" name="Slide Number Placeholder 3"/>
          <p:cNvSpPr>
            <a:spLocks noGrp="1"/>
          </p:cNvSpPr>
          <p:nvPr>
            <p:ph type="sldNum" sz="quarter" idx="12"/>
          </p:nvPr>
        </p:nvSpPr>
        <p:spPr/>
        <p:txBody>
          <a:bodyPr/>
          <a:lstStyle/>
          <a:p>
            <a:fld id="{502E6781-6B05-134A-AFE7-6E8510F0E564}" type="slidenum">
              <a:rPr lang="en-US" smtClean="0"/>
              <a:pPr/>
              <a:t>30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80517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48553"/>
            <a:ext cx="8229600" cy="990600"/>
          </a:xfrm>
        </p:spPr>
        <p:txBody>
          <a:bodyPr>
            <a:normAutofit/>
          </a:bodyPr>
          <a:lstStyle/>
          <a:p>
            <a:pPr marL="342900" indent="-342900">
              <a:buFont typeface="Wingdings" pitchFamily="2" charset="2"/>
              <a:buChar char="Ø"/>
            </a:pPr>
            <a:r>
              <a:rPr lang="en-US" sz="2400" b="1" i="1" dirty="0">
                <a:solidFill>
                  <a:srgbClr val="3E22E6"/>
                </a:solidFill>
                <a:latin typeface="Times New Roman"/>
                <a:ea typeface="ＭＳ 明朝"/>
                <a:cs typeface="Times New Roman"/>
              </a:rPr>
              <a:t>4. Wage contracting and its rationale for the firm. </a:t>
            </a:r>
            <a:br>
              <a:rPr lang="en-US" sz="2400" b="1" i="1" dirty="0">
                <a:solidFill>
                  <a:srgbClr val="3E22E6"/>
                </a:solidFill>
                <a:latin typeface="Times New Roman"/>
                <a:ea typeface="ＭＳ 明朝"/>
                <a:cs typeface="Times New Roman"/>
              </a:rPr>
            </a:br>
            <a:endParaRPr lang="en-US" sz="2400" b="1" i="1" dirty="0">
              <a:solidFill>
                <a:srgbClr val="3E22E6"/>
              </a:solidFill>
              <a:latin typeface="Times New Roman"/>
              <a:ea typeface="ＭＳ 明朝"/>
              <a:cs typeface="Times New Roman"/>
            </a:endParaRPr>
          </a:p>
        </p:txBody>
      </p:sp>
      <p:sp>
        <p:nvSpPr>
          <p:cNvPr id="3" name="Content Placeholder 2"/>
          <p:cNvSpPr>
            <a:spLocks noGrp="1"/>
          </p:cNvSpPr>
          <p:nvPr>
            <p:ph idx="1"/>
          </p:nvPr>
        </p:nvSpPr>
        <p:spPr>
          <a:xfrm>
            <a:off x="457200" y="1564341"/>
            <a:ext cx="8229600" cy="4343400"/>
          </a:xfrm>
        </p:spPr>
        <p:txBody>
          <a:bodyPr>
            <a:normAutofit/>
          </a:bodyPr>
          <a:lstStyle/>
          <a:p>
            <a:pPr marL="0" marR="0" indent="457200" algn="just">
              <a:lnSpc>
                <a:spcPct val="120000"/>
              </a:lnSpc>
              <a:spcBef>
                <a:spcPts val="0"/>
              </a:spcBef>
              <a:spcAft>
                <a:spcPts val="0"/>
              </a:spcAft>
            </a:pPr>
            <a:r>
              <a:rPr lang="en-US" sz="2000" dirty="0"/>
              <a:t>The wage contract radically alters the form of exchange as it altogether eschews the commodity exchange problem. Two major reasons for exchanging labor services for wages are: </a:t>
            </a:r>
          </a:p>
          <a:p>
            <a:pPr marL="160020" marR="0" indent="-342900" algn="just">
              <a:lnSpc>
                <a:spcPct val="120000"/>
              </a:lnSpc>
              <a:spcBef>
                <a:spcPts val="0"/>
              </a:spcBef>
              <a:spcAft>
                <a:spcPts val="0"/>
              </a:spcAft>
              <a:buClr>
                <a:srgbClr val="FF0000"/>
              </a:buClr>
              <a:buSzPct val="95000"/>
              <a:buFont typeface="Wingdings" pitchFamily="2" charset="2"/>
              <a:buChar char="ü"/>
            </a:pPr>
            <a:r>
              <a:rPr lang="en-US" sz="2000" dirty="0"/>
              <a:t>1. Bypassing the need to measure workers’ product. </a:t>
            </a:r>
          </a:p>
          <a:p>
            <a:pPr marL="160020" marR="0" indent="-342900" algn="just">
              <a:lnSpc>
                <a:spcPct val="120000"/>
              </a:lnSpc>
              <a:spcBef>
                <a:spcPts val="0"/>
              </a:spcBef>
              <a:spcAft>
                <a:spcPts val="0"/>
              </a:spcAft>
              <a:buClr>
                <a:srgbClr val="FF0000"/>
              </a:buClr>
              <a:buSzPct val="95000"/>
              <a:buFont typeface="Wingdings" pitchFamily="2" charset="2"/>
              <a:buChar char="ü"/>
            </a:pPr>
            <a:r>
              <a:rPr lang="en-US" sz="2000" dirty="0"/>
              <a:t>2. </a:t>
            </a:r>
            <a:r>
              <a:rPr lang="en-US" sz="2000" dirty="0" smtClean="0"/>
              <a:t>Have </a:t>
            </a:r>
            <a:r>
              <a:rPr lang="en-US" sz="2000" dirty="0"/>
              <a:t>workers cooperate with capitalists </a:t>
            </a:r>
            <a:r>
              <a:rPr lang="en-US" sz="2000" dirty="0" smtClean="0"/>
              <a:t>who guaranteeing </a:t>
            </a:r>
            <a:r>
              <a:rPr lang="en-US" sz="2000" dirty="0"/>
              <a:t>their output in exchange </a:t>
            </a:r>
            <a:r>
              <a:rPr lang="en-US" sz="2000" dirty="0" smtClean="0"/>
              <a:t>for employing </a:t>
            </a:r>
            <a:r>
              <a:rPr lang="en-US" sz="2000" dirty="0"/>
              <a:t>and </a:t>
            </a:r>
            <a:r>
              <a:rPr lang="en-US" sz="2000" dirty="0" smtClean="0"/>
              <a:t>controlling them. </a:t>
            </a:r>
            <a:endParaRPr lang="en-US" sz="2000" dirty="0"/>
          </a:p>
          <a:p>
            <a:pPr marL="0" marR="0" indent="0" algn="just">
              <a:lnSpc>
                <a:spcPct val="120000"/>
              </a:lnSpc>
              <a:spcBef>
                <a:spcPts val="0"/>
              </a:spcBef>
              <a:spcAft>
                <a:spcPts val="0"/>
              </a:spcAft>
              <a:buClr>
                <a:srgbClr val="FF0000"/>
              </a:buClr>
              <a:buSzPct val="95000"/>
              <a:buNone/>
            </a:pPr>
            <a:endParaRPr lang="en-US" sz="2000" dirty="0" smtClean="0"/>
          </a:p>
          <a:p>
            <a:pPr marL="0" marR="0" indent="0" algn="just">
              <a:lnSpc>
                <a:spcPct val="120000"/>
              </a:lnSpc>
              <a:spcBef>
                <a:spcPts val="0"/>
              </a:spcBef>
              <a:spcAft>
                <a:spcPts val="0"/>
              </a:spcAft>
              <a:buClr>
                <a:srgbClr val="FF0000"/>
              </a:buClr>
              <a:buSzPct val="95000"/>
              <a:buNone/>
            </a:pPr>
            <a:r>
              <a:rPr lang="en-US" sz="2000" dirty="0" smtClean="0"/>
              <a:t>These reasons for the use </a:t>
            </a:r>
            <a:r>
              <a:rPr lang="en-US" sz="2000" dirty="0"/>
              <a:t>of </a:t>
            </a:r>
            <a:r>
              <a:rPr lang="en-US" sz="2000" dirty="0" smtClean="0"/>
              <a:t>wage-labor contribute </a:t>
            </a:r>
            <a:r>
              <a:rPr lang="en-US" sz="2000" dirty="0"/>
              <a:t>to the theory of the firm.</a:t>
            </a:r>
          </a:p>
          <a:p>
            <a:endParaRPr lang="en-US" dirty="0"/>
          </a:p>
        </p:txBody>
      </p:sp>
      <p:sp>
        <p:nvSpPr>
          <p:cNvPr id="4" name="Slide Number Placeholder 3"/>
          <p:cNvSpPr>
            <a:spLocks noGrp="1"/>
          </p:cNvSpPr>
          <p:nvPr>
            <p:ph type="sldNum" sz="quarter" idx="12"/>
          </p:nvPr>
        </p:nvSpPr>
        <p:spPr/>
        <p:txBody>
          <a:bodyPr/>
          <a:lstStyle/>
          <a:p>
            <a:fld id="{502E6781-6B05-134A-AFE7-6E8510F0E564}" type="slidenum">
              <a:rPr lang="en-US" smtClean="0"/>
              <a:pPr/>
              <a:t>31</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6740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indent="-342900">
              <a:buFont typeface="Wingdings" pitchFamily="2" charset="2"/>
              <a:buChar char="ü"/>
            </a:pPr>
            <a:r>
              <a:rPr lang="en-US" sz="2400" b="1" dirty="0" smtClean="0">
                <a:solidFill>
                  <a:srgbClr val="FF0000"/>
                </a:solidFill>
                <a:effectLst/>
                <a:latin typeface="Times New Roman"/>
                <a:ea typeface="ＭＳ 明朝"/>
                <a:cs typeface="Times New Roman"/>
              </a:rPr>
              <a:t>1. </a:t>
            </a:r>
            <a:r>
              <a:rPr lang="en-US" sz="2400" b="1" i="1" dirty="0" smtClean="0">
                <a:solidFill>
                  <a:srgbClr val="FF0000"/>
                </a:solidFill>
                <a:effectLst/>
                <a:latin typeface="Times New Roman"/>
                <a:ea typeface="ＭＳ 明朝"/>
                <a:cs typeface="Times New Roman"/>
              </a:rPr>
              <a:t>Bypassing the need to measure workers’ products</a:t>
            </a:r>
            <a:r>
              <a:rPr lang="en-US" sz="2400" dirty="0" smtClean="0">
                <a:effectLst/>
                <a:latin typeface="Times New Roman"/>
                <a:ea typeface="ＭＳ 明朝"/>
                <a:cs typeface="Times New Roman"/>
              </a:rPr>
              <a:t>.</a:t>
            </a:r>
            <a:endParaRPr lang="en-US" sz="2400" dirty="0"/>
          </a:p>
        </p:txBody>
      </p:sp>
      <p:sp>
        <p:nvSpPr>
          <p:cNvPr id="3" name="Content Placeholder 2"/>
          <p:cNvSpPr>
            <a:spLocks noGrp="1"/>
          </p:cNvSpPr>
          <p:nvPr>
            <p:ph idx="1"/>
          </p:nvPr>
        </p:nvSpPr>
        <p:spPr>
          <a:xfrm>
            <a:off x="403411" y="1918447"/>
            <a:ext cx="8229600" cy="1945341"/>
          </a:xfrm>
        </p:spPr>
        <p:txBody>
          <a:bodyPr>
            <a:normAutofit/>
          </a:bodyPr>
          <a:lstStyle/>
          <a:p>
            <a:pPr marL="0" marR="0" algn="just">
              <a:lnSpc>
                <a:spcPct val="120000"/>
              </a:lnSpc>
              <a:spcBef>
                <a:spcPts val="0"/>
              </a:spcBef>
              <a:spcAft>
                <a:spcPts val="0"/>
              </a:spcAft>
            </a:pPr>
            <a:r>
              <a:rPr lang="en-US" sz="1800" dirty="0"/>
              <a:t>Owners of labor services may operate as independent contractors producing and selling their output in the </a:t>
            </a:r>
            <a:r>
              <a:rPr lang="en-US" sz="1800" dirty="0" smtClean="0"/>
              <a:t>market, </a:t>
            </a:r>
            <a:r>
              <a:rPr lang="en-US" sz="1800" dirty="0"/>
              <a:t>or </a:t>
            </a:r>
            <a:r>
              <a:rPr lang="en-US" sz="1800" dirty="0" smtClean="0"/>
              <a:t>sell </a:t>
            </a:r>
            <a:r>
              <a:rPr lang="en-US" sz="1800" dirty="0"/>
              <a:t>their services for wages. In the latter case upstream wageworkers transfer their output to downstream ones. </a:t>
            </a:r>
            <a:r>
              <a:rPr lang="en-US" sz="1800" dirty="0" smtClean="0"/>
              <a:t>Employing workers for wages serves as a substitute for exchanging commodities </a:t>
            </a:r>
            <a:r>
              <a:rPr lang="en-US" sz="1800" dirty="0"/>
              <a:t>in the market. </a:t>
            </a:r>
          </a:p>
          <a:p>
            <a:endParaRPr lang="en-US" sz="1200" dirty="0"/>
          </a:p>
        </p:txBody>
      </p:sp>
      <p:sp>
        <p:nvSpPr>
          <p:cNvPr id="4" name="Slide Number Placeholder 3"/>
          <p:cNvSpPr>
            <a:spLocks noGrp="1"/>
          </p:cNvSpPr>
          <p:nvPr>
            <p:ph type="sldNum" sz="quarter" idx="12"/>
          </p:nvPr>
        </p:nvSpPr>
        <p:spPr/>
        <p:txBody>
          <a:bodyPr/>
          <a:lstStyle/>
          <a:p>
            <a:fld id="{502E6781-6B05-134A-AFE7-6E8510F0E564}" type="slidenum">
              <a:rPr lang="en-US" smtClean="0"/>
              <a:pPr/>
              <a:t>32</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333502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02E6781-6B05-134A-AFE7-6E8510F0E564}" type="slidenum">
              <a:rPr lang="en-US" smtClean="0"/>
              <a:pPr/>
              <a:t>33</a:t>
            </a:fld>
            <a:endParaRPr lang="en-US"/>
          </a:p>
        </p:txBody>
      </p:sp>
      <p:sp>
        <p:nvSpPr>
          <p:cNvPr id="3" name="Rectangle 2"/>
          <p:cNvSpPr/>
          <p:nvPr/>
        </p:nvSpPr>
        <p:spPr>
          <a:xfrm>
            <a:off x="286871" y="922884"/>
            <a:ext cx="8399929" cy="5278370"/>
          </a:xfrm>
          <a:prstGeom prst="rect">
            <a:avLst/>
          </a:prstGeom>
        </p:spPr>
        <p:txBody>
          <a:bodyPr wrap="square">
            <a:spAutoFit/>
          </a:bodyPr>
          <a:lstStyle/>
          <a:p>
            <a:pPr indent="457200" algn="just">
              <a:lnSpc>
                <a:spcPct val="120000"/>
              </a:lnSpc>
            </a:pPr>
            <a:r>
              <a:rPr lang="en-US" dirty="0"/>
              <a:t>Employment for wages, including employment in vertically integrated firms, requires less measurement of the commodities being transferred than where workers sell their output in the market. Within firms employers instruct employees what and how to produce and</a:t>
            </a:r>
            <a:r>
              <a:rPr lang="en-US" dirty="0" smtClean="0"/>
              <a:t> </a:t>
            </a:r>
            <a:r>
              <a:rPr lang="en-US" dirty="0" smtClean="0"/>
              <a:t>to whom </a:t>
            </a:r>
            <a:r>
              <a:rPr lang="en-US" dirty="0"/>
              <a:t>to transfer their </a:t>
            </a:r>
            <a:r>
              <a:rPr lang="en-US" dirty="0" smtClean="0"/>
              <a:t>output, reducing employees’ gain from picking and choosing, </a:t>
            </a:r>
            <a:r>
              <a:rPr lang="en-US" dirty="0"/>
              <a:t>thus reducing the need to measure the commodities (Barzel, 1982). The employment for wages, then, finesses the problem of exchanging </a:t>
            </a:r>
            <a:r>
              <a:rPr lang="en-US" dirty="0" smtClean="0"/>
              <a:t>non</a:t>
            </a:r>
            <a:r>
              <a:rPr lang="en-US" dirty="0"/>
              <a:t>-uniform commodities in the market. </a:t>
            </a:r>
            <a:endParaRPr lang="en-US" dirty="0" smtClean="0"/>
          </a:p>
          <a:p>
            <a:pPr indent="457200" algn="just">
              <a:lnSpc>
                <a:spcPct val="120000"/>
              </a:lnSpc>
            </a:pPr>
            <a:r>
              <a:rPr lang="en-US" dirty="0" smtClean="0"/>
              <a:t>Wage</a:t>
            </a:r>
            <a:r>
              <a:rPr lang="en-US" dirty="0"/>
              <a:t>-employees</a:t>
            </a:r>
            <a:r>
              <a:rPr lang="en-US" dirty="0" smtClean="0"/>
              <a:t>’, however, have </a:t>
            </a:r>
            <a:r>
              <a:rPr lang="en-US" dirty="0"/>
              <a:t>to be induced to </a:t>
            </a:r>
            <a:r>
              <a:rPr lang="en-US" dirty="0" smtClean="0"/>
              <a:t>produce, </a:t>
            </a:r>
            <a:r>
              <a:rPr lang="en-US" dirty="0"/>
              <a:t>and this requires costly supervision. Alchian and Demsetz (1972) explicitly point to entrepreneurs’ need to employ workers for wages and supervise their effort when measuring workers’ output is (prohibitively) expensive. </a:t>
            </a:r>
            <a:endParaRPr lang="en-US" dirty="0" smtClean="0"/>
          </a:p>
          <a:p>
            <a:pPr indent="457200" algn="just">
              <a:lnSpc>
                <a:spcPct val="140000"/>
              </a:lnSpc>
            </a:pPr>
            <a:r>
              <a:rPr lang="en-US" dirty="0"/>
              <a:t>These considerations apply to every vertical production stage except when commodities are sold to final consumers</a:t>
            </a:r>
          </a:p>
          <a:p>
            <a:pPr>
              <a:lnSpc>
                <a:spcPct val="140000"/>
              </a:lnSpc>
            </a:pPr>
            <a:endParaRPr lang="en-US" sz="2000" dirty="0"/>
          </a:p>
          <a:p>
            <a:pPr indent="457200" algn="just">
              <a:lnSpc>
                <a:spcPct val="120000"/>
              </a:lnSpc>
            </a:pPr>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1123198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indent="-342900">
              <a:buFont typeface="Wingdings" pitchFamily="2" charset="2"/>
              <a:buChar char="ü"/>
            </a:pPr>
            <a:r>
              <a:rPr lang="en-US" sz="2400" b="1" dirty="0" smtClean="0">
                <a:solidFill>
                  <a:srgbClr val="FF0000"/>
                </a:solidFill>
                <a:effectLst/>
                <a:latin typeface="Times New Roman"/>
                <a:ea typeface="ＭＳ 明朝"/>
                <a:cs typeface="Times New Roman"/>
              </a:rPr>
              <a:t>2. </a:t>
            </a:r>
            <a:r>
              <a:rPr lang="en-US" sz="2400" b="1" i="1" dirty="0" smtClean="0">
                <a:solidFill>
                  <a:srgbClr val="FF0000"/>
                </a:solidFill>
                <a:effectLst/>
                <a:latin typeface="Times New Roman"/>
                <a:ea typeface="ＭＳ 明朝"/>
                <a:cs typeface="Times New Roman"/>
              </a:rPr>
              <a:t>Guaranteeing output</a:t>
            </a:r>
            <a:endParaRPr lang="en-US" sz="2400" b="1" dirty="0">
              <a:solidFill>
                <a:srgbClr val="FF0000"/>
              </a:solidFill>
            </a:endParaRPr>
          </a:p>
        </p:txBody>
      </p:sp>
      <p:sp>
        <p:nvSpPr>
          <p:cNvPr id="3" name="Content Placeholder 2"/>
          <p:cNvSpPr>
            <a:spLocks noGrp="1"/>
          </p:cNvSpPr>
          <p:nvPr>
            <p:ph idx="1"/>
          </p:nvPr>
        </p:nvSpPr>
        <p:spPr>
          <a:xfrm>
            <a:off x="457200" y="1842246"/>
            <a:ext cx="8229600" cy="2953871"/>
          </a:xfrm>
        </p:spPr>
        <p:txBody>
          <a:bodyPr>
            <a:normAutofit fontScale="77500" lnSpcReduction="20000"/>
          </a:bodyPr>
          <a:lstStyle/>
          <a:p>
            <a:r>
              <a:rPr lang="en-US" sz="2900" dirty="0" smtClean="0"/>
              <a:t>The </a:t>
            </a:r>
            <a:r>
              <a:rPr lang="en-US" sz="2900" dirty="0"/>
              <a:t>expected value of workers’ output may be positive yet in some cases the specimens they produce or their activities may have a large negative value (exploding products; damaging fellow workers). Buyers or fellow workers require guarantees to protect themselves from abuse. But when losses are large, workers are unlikely to possess the means to cover them. </a:t>
            </a:r>
          </a:p>
          <a:p>
            <a:r>
              <a:rPr lang="en-US" sz="2800" dirty="0" smtClean="0"/>
              <a:t>Capitalists </a:t>
            </a:r>
            <a:r>
              <a:rPr lang="en-US" sz="2900" dirty="0"/>
              <a:t>may provide the guarantees accompanied with the wage contract along with the supervision that goes with it. </a:t>
            </a:r>
          </a:p>
          <a:p>
            <a:r>
              <a:rPr lang="en-US" sz="2900" dirty="0"/>
              <a:t>Thus </a:t>
            </a:r>
            <a:r>
              <a:rPr lang="en-US" sz="2900" dirty="0" smtClean="0"/>
              <a:t>solutions </a:t>
            </a:r>
            <a:r>
              <a:rPr lang="en-US" sz="2900" dirty="0"/>
              <a:t>to</a:t>
            </a:r>
            <a:r>
              <a:rPr lang="en-US" sz="2900" dirty="0" smtClean="0"/>
              <a:t> the </a:t>
            </a:r>
            <a:r>
              <a:rPr lang="en-US" sz="2800" dirty="0" smtClean="0"/>
              <a:t>problem </a:t>
            </a:r>
            <a:r>
              <a:rPr lang="en-US" sz="2800" dirty="0"/>
              <a:t>that product variability </a:t>
            </a:r>
            <a:r>
              <a:rPr lang="en-US" sz="2800" dirty="0" smtClean="0"/>
              <a:t>create lead </a:t>
            </a:r>
            <a:r>
              <a:rPr lang="en-US" sz="2800" dirty="0"/>
              <a:t>to the wage contract. </a:t>
            </a:r>
            <a:endParaRPr lang="en-US" sz="2600" dirty="0" smtClean="0"/>
          </a:p>
          <a:p>
            <a:pPr>
              <a:lnSpc>
                <a:spcPct val="130000"/>
              </a:lnSpc>
            </a:pPr>
            <a:endParaRPr lang="en-US" sz="2600" dirty="0"/>
          </a:p>
          <a:p>
            <a:endParaRPr lang="en-US" dirty="0"/>
          </a:p>
        </p:txBody>
      </p:sp>
      <p:sp>
        <p:nvSpPr>
          <p:cNvPr id="4" name="Slide Number Placeholder 3"/>
          <p:cNvSpPr>
            <a:spLocks noGrp="1"/>
          </p:cNvSpPr>
          <p:nvPr>
            <p:ph type="sldNum" sz="quarter" idx="12"/>
          </p:nvPr>
        </p:nvSpPr>
        <p:spPr/>
        <p:txBody>
          <a:bodyPr/>
          <a:lstStyle/>
          <a:p>
            <a:fld id="{502E6781-6B05-134A-AFE7-6E8510F0E564}" type="slidenum">
              <a:rPr lang="en-US" smtClean="0"/>
              <a:pPr/>
              <a:t>34</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6407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indent="-342900">
              <a:buFont typeface="Wingdings" pitchFamily="2" charset="2"/>
              <a:buChar char="ü"/>
            </a:pPr>
            <a:r>
              <a:rPr lang="en-US" sz="2400" b="1" dirty="0" smtClean="0">
                <a:solidFill>
                  <a:srgbClr val="FF0000"/>
                </a:solidFill>
                <a:effectLst/>
                <a:latin typeface="Times New Roman"/>
                <a:ea typeface="ＭＳ 明朝"/>
                <a:cs typeface="Times New Roman"/>
              </a:rPr>
              <a:t>3. </a:t>
            </a:r>
            <a:r>
              <a:rPr lang="en-US" sz="2400" b="1" i="1" dirty="0" smtClean="0">
                <a:solidFill>
                  <a:srgbClr val="FF0000"/>
                </a:solidFill>
                <a:effectLst/>
                <a:latin typeface="Times New Roman"/>
                <a:ea typeface="ＭＳ 明朝"/>
                <a:cs typeface="Times New Roman"/>
              </a:rPr>
              <a:t>The firm</a:t>
            </a:r>
            <a:r>
              <a:rPr lang="en-US" sz="2400" b="1" dirty="0" smtClean="0">
                <a:solidFill>
                  <a:srgbClr val="FF0000"/>
                </a:solidFill>
                <a:effectLst/>
                <a:latin typeface="Times New Roman"/>
                <a:ea typeface="ＭＳ 明朝"/>
                <a:cs typeface="Times New Roman"/>
              </a:rPr>
              <a:t>.</a:t>
            </a:r>
            <a:endParaRPr lang="en-US" sz="2400" b="1" dirty="0">
              <a:solidFill>
                <a:srgbClr val="FF0000"/>
              </a:solidFill>
            </a:endParaRPr>
          </a:p>
        </p:txBody>
      </p:sp>
      <p:sp>
        <p:nvSpPr>
          <p:cNvPr id="3" name="Content Placeholder 2"/>
          <p:cNvSpPr>
            <a:spLocks noGrp="1"/>
          </p:cNvSpPr>
          <p:nvPr>
            <p:ph idx="1"/>
          </p:nvPr>
        </p:nvSpPr>
        <p:spPr/>
        <p:txBody>
          <a:bodyPr>
            <a:normAutofit fontScale="92500"/>
          </a:bodyPr>
          <a:lstStyle/>
          <a:p>
            <a:pPr>
              <a:lnSpc>
                <a:spcPct val="130000"/>
              </a:lnSpc>
            </a:pPr>
            <a:r>
              <a:rPr lang="en-US" dirty="0" smtClean="0"/>
              <a:t>Employer</a:t>
            </a:r>
            <a:r>
              <a:rPr lang="en-US" dirty="0"/>
              <a:t>-employee relationships are conducted within firms. The explanations </a:t>
            </a:r>
            <a:r>
              <a:rPr lang="en-US" dirty="0" smtClean="0"/>
              <a:t>given here </a:t>
            </a:r>
            <a:r>
              <a:rPr lang="en-US" dirty="0"/>
              <a:t>for these relationships contribute two major ingredients to the theory of the firm. One contribution regards the scope of vertically integrated firms that emerge in response to measuring </a:t>
            </a:r>
            <a:r>
              <a:rPr lang="en-US" dirty="0" smtClean="0"/>
              <a:t>variable-quality </a:t>
            </a:r>
            <a:r>
              <a:rPr lang="en-US" dirty="0"/>
              <a:t>products (Barzel,1982). Alchian and Demsetz (1972) is a special case </a:t>
            </a:r>
            <a:r>
              <a:rPr lang="en-US" dirty="0" smtClean="0"/>
              <a:t>here,</a:t>
            </a:r>
          </a:p>
          <a:p>
            <a:pPr>
              <a:lnSpc>
                <a:spcPct val="130000"/>
              </a:lnSpc>
            </a:pPr>
            <a:r>
              <a:rPr lang="en-US" dirty="0"/>
              <a:t>The other contribution regards firms </a:t>
            </a:r>
            <a:r>
              <a:rPr lang="en-US" dirty="0" smtClean="0"/>
              <a:t>guaranteeing </a:t>
            </a:r>
            <a:r>
              <a:rPr lang="en-US" dirty="0"/>
              <a:t>workers’ output; a force that is enhanced by scale economies to assembling guaranteeing capital. This force may lead to large, </a:t>
            </a:r>
            <a:r>
              <a:rPr lang="en-US" dirty="0" smtClean="0"/>
              <a:t>integrated </a:t>
            </a:r>
            <a:r>
              <a:rPr lang="en-US" dirty="0"/>
              <a:t>firms with clear boundaries (Barzel 1997).</a:t>
            </a:r>
          </a:p>
          <a:p>
            <a:endParaRPr lang="en-US" sz="2600" dirty="0"/>
          </a:p>
        </p:txBody>
      </p:sp>
      <p:sp>
        <p:nvSpPr>
          <p:cNvPr id="4" name="Slide Number Placeholder 3"/>
          <p:cNvSpPr>
            <a:spLocks noGrp="1"/>
          </p:cNvSpPr>
          <p:nvPr>
            <p:ph type="sldNum" sz="quarter" idx="12"/>
          </p:nvPr>
        </p:nvSpPr>
        <p:spPr/>
        <p:txBody>
          <a:bodyPr/>
          <a:lstStyle/>
          <a:p>
            <a:fld id="{502E6781-6B05-134A-AFE7-6E8510F0E564}" type="slidenum">
              <a:rPr lang="en-US" smtClean="0"/>
              <a:pPr/>
              <a:t>35</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45464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marR="914400" indent="-342900" algn="just">
              <a:lnSpc>
                <a:spcPct val="200000"/>
              </a:lnSpc>
              <a:spcBef>
                <a:spcPts val="0"/>
              </a:spcBef>
              <a:spcAft>
                <a:spcPts val="0"/>
              </a:spcAft>
              <a:buFont typeface="Wingdings" pitchFamily="2" charset="2"/>
              <a:buChar char="Ø"/>
            </a:pPr>
            <a:r>
              <a:rPr lang="en-US" sz="2400" b="1" i="1" dirty="0">
                <a:solidFill>
                  <a:srgbClr val="3E22E6"/>
                </a:solidFill>
                <a:latin typeface="Times New Roman"/>
                <a:ea typeface="ＭＳ 明朝"/>
                <a:cs typeface="Times New Roman"/>
              </a:rPr>
              <a:t>5. Exchanging services</a:t>
            </a:r>
          </a:p>
        </p:txBody>
      </p:sp>
      <p:sp>
        <p:nvSpPr>
          <p:cNvPr id="3" name="Content Placeholder 2"/>
          <p:cNvSpPr>
            <a:spLocks noGrp="1"/>
          </p:cNvSpPr>
          <p:nvPr>
            <p:ph idx="1"/>
          </p:nvPr>
        </p:nvSpPr>
        <p:spPr>
          <a:xfrm>
            <a:off x="457200" y="1532847"/>
            <a:ext cx="8229600" cy="4525963"/>
          </a:xfrm>
        </p:spPr>
        <p:txBody>
          <a:bodyPr>
            <a:normAutofit/>
          </a:bodyPr>
          <a:lstStyle/>
          <a:p>
            <a:pPr marL="0" marR="914400" indent="457200" algn="just">
              <a:lnSpc>
                <a:spcPct val="140000"/>
              </a:lnSpc>
              <a:spcBef>
                <a:spcPts val="0"/>
              </a:spcBef>
              <a:spcAft>
                <a:spcPts val="0"/>
              </a:spcAft>
            </a:pPr>
            <a:r>
              <a:rPr lang="en-US" sz="2600" dirty="0" smtClean="0"/>
              <a:t>Like </a:t>
            </a:r>
            <a:r>
              <a:rPr lang="en-US" sz="2600" dirty="0"/>
              <a:t>commodities, services may be exchanged directly under explicit or implicit guarantee </a:t>
            </a:r>
            <a:r>
              <a:rPr lang="en-US" sz="2600" dirty="0" smtClean="0"/>
              <a:t>or </a:t>
            </a:r>
            <a:r>
              <a:rPr lang="en-US" sz="2600" dirty="0"/>
              <a:t>via the wage </a:t>
            </a:r>
            <a:r>
              <a:rPr lang="en-US" sz="2600" dirty="0" smtClean="0"/>
              <a:t>contract. Whereas </a:t>
            </a:r>
            <a:r>
              <a:rPr lang="en-US" sz="2600" dirty="0"/>
              <a:t>some services are sold by output, </a:t>
            </a:r>
            <a:r>
              <a:rPr lang="en-US" sz="2600" dirty="0" smtClean="0"/>
              <a:t>selling others indirectly </a:t>
            </a:r>
            <a:r>
              <a:rPr lang="en-US" sz="2600" dirty="0"/>
              <a:t>via the wage-employment is a substitute </a:t>
            </a:r>
            <a:r>
              <a:rPr lang="en-US" sz="2600" dirty="0" smtClean="0"/>
              <a:t>for the more costly exchange by output.  </a:t>
            </a:r>
            <a:endParaRPr lang="en-US" sz="2600" dirty="0"/>
          </a:p>
          <a:p>
            <a:pPr marL="0" marR="0">
              <a:lnSpc>
                <a:spcPct val="140000"/>
              </a:lnSpc>
              <a:spcBef>
                <a:spcPts val="0"/>
              </a:spcBef>
              <a:spcAft>
                <a:spcPts val="0"/>
              </a:spcAft>
            </a:pPr>
            <a:endParaRPr lang="en-US" sz="2900" dirty="0"/>
          </a:p>
          <a:p>
            <a:endParaRPr lang="en-US" dirty="0"/>
          </a:p>
        </p:txBody>
      </p:sp>
      <p:sp>
        <p:nvSpPr>
          <p:cNvPr id="4" name="Slide Number Placeholder 3"/>
          <p:cNvSpPr>
            <a:spLocks noGrp="1"/>
          </p:cNvSpPr>
          <p:nvPr>
            <p:ph type="sldNum" sz="quarter" idx="12"/>
          </p:nvPr>
        </p:nvSpPr>
        <p:spPr/>
        <p:txBody>
          <a:bodyPr/>
          <a:lstStyle/>
          <a:p>
            <a:fld id="{502E6781-6B05-134A-AFE7-6E8510F0E564}" type="slidenum">
              <a:rPr lang="en-US" smtClean="0"/>
              <a:pPr/>
              <a:t>36</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69850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indent="-342900">
              <a:buFont typeface="Wingdings" pitchFamily="2" charset="2"/>
              <a:buChar char="ü"/>
            </a:pPr>
            <a:r>
              <a:rPr lang="en-US" sz="2400" b="1" dirty="0" smtClean="0">
                <a:latin typeface="Times New Roman"/>
                <a:ea typeface="ＭＳ 明朝"/>
                <a:cs typeface="Times New Roman"/>
              </a:rPr>
              <a:t>5</a:t>
            </a:r>
            <a:r>
              <a:rPr lang="en-US" sz="2400" b="1" dirty="0" smtClean="0">
                <a:effectLst/>
                <a:latin typeface="Times New Roman"/>
                <a:ea typeface="ＭＳ 明朝"/>
                <a:cs typeface="Times New Roman"/>
              </a:rPr>
              <a:t>a. </a:t>
            </a:r>
            <a:r>
              <a:rPr lang="en-US" sz="2400" b="1" i="1" dirty="0" smtClean="0">
                <a:effectLst/>
                <a:latin typeface="Times New Roman"/>
                <a:ea typeface="ＭＳ 明朝"/>
                <a:cs typeface="Times New Roman"/>
              </a:rPr>
              <a:t>Services produced by wage workers.</a:t>
            </a:r>
            <a:endParaRPr lang="en-US" sz="2400" b="1" dirty="0"/>
          </a:p>
        </p:txBody>
      </p:sp>
      <p:sp>
        <p:nvSpPr>
          <p:cNvPr id="3" name="Content Placeholder 2"/>
          <p:cNvSpPr>
            <a:spLocks noGrp="1"/>
          </p:cNvSpPr>
          <p:nvPr>
            <p:ph idx="1"/>
          </p:nvPr>
        </p:nvSpPr>
        <p:spPr/>
        <p:txBody>
          <a:bodyPr>
            <a:normAutofit/>
          </a:bodyPr>
          <a:lstStyle/>
          <a:p>
            <a:pPr marL="0" marR="914400" algn="just">
              <a:lnSpc>
                <a:spcPct val="140000"/>
              </a:lnSpc>
              <a:spcBef>
                <a:spcPts val="0"/>
              </a:spcBef>
              <a:spcAft>
                <a:spcPts val="0"/>
              </a:spcAft>
            </a:pPr>
            <a:r>
              <a:rPr lang="en-US" dirty="0" smtClean="0"/>
              <a:t>There </a:t>
            </a:r>
            <a:r>
              <a:rPr lang="en-US" dirty="0"/>
              <a:t>must always be some connection between </a:t>
            </a:r>
            <a:r>
              <a:rPr lang="en-US" dirty="0" smtClean="0"/>
              <a:t>input and output. But </a:t>
            </a:r>
            <a:r>
              <a:rPr lang="en-US" dirty="0"/>
              <a:t>then </a:t>
            </a:r>
            <a:r>
              <a:rPr lang="en-US" dirty="0" smtClean="0"/>
              <a:t>service</a:t>
            </a:r>
            <a:r>
              <a:rPr lang="en-US" dirty="0"/>
              <a:t>-workers’ output is measurable, even if </a:t>
            </a:r>
            <a:r>
              <a:rPr lang="en-US" dirty="0" smtClean="0"/>
              <a:t>imperfectly. </a:t>
            </a:r>
            <a:r>
              <a:rPr lang="en-US" dirty="0"/>
              <a:t>One may rather conclude </a:t>
            </a:r>
            <a:r>
              <a:rPr lang="en-US" dirty="0" smtClean="0"/>
              <a:t>then that services differ from commodities in that their output </a:t>
            </a:r>
            <a:r>
              <a:rPr lang="en-US" dirty="0"/>
              <a:t>is more costly to measure </a:t>
            </a:r>
            <a:r>
              <a:rPr lang="en-US" dirty="0" smtClean="0"/>
              <a:t>directly than that of commodities so they are often measured indirectly </a:t>
            </a:r>
            <a:r>
              <a:rPr lang="en-US" dirty="0"/>
              <a:t>via the input intensity.</a:t>
            </a:r>
            <a:r>
              <a:rPr lang="en-US" dirty="0" smtClean="0"/>
              <a:t> (Services can’t be returned.)</a:t>
            </a:r>
          </a:p>
          <a:p>
            <a:pPr marL="0" marR="914400" indent="457200" algn="just">
              <a:lnSpc>
                <a:spcPct val="140000"/>
              </a:lnSpc>
              <a:spcBef>
                <a:spcPts val="0"/>
              </a:spcBef>
              <a:spcAft>
                <a:spcPts val="0"/>
              </a:spcAft>
            </a:pPr>
            <a:endParaRPr lang="en-US" sz="2600" dirty="0"/>
          </a:p>
          <a:p>
            <a:endParaRPr lang="en-US" dirty="0"/>
          </a:p>
        </p:txBody>
      </p:sp>
      <p:sp>
        <p:nvSpPr>
          <p:cNvPr id="4" name="Slide Number Placeholder 3"/>
          <p:cNvSpPr>
            <a:spLocks noGrp="1"/>
          </p:cNvSpPr>
          <p:nvPr>
            <p:ph type="sldNum" sz="quarter" idx="12"/>
          </p:nvPr>
        </p:nvSpPr>
        <p:spPr/>
        <p:txBody>
          <a:bodyPr/>
          <a:lstStyle/>
          <a:p>
            <a:fld id="{502E6781-6B05-134A-AFE7-6E8510F0E564}" type="slidenum">
              <a:rPr lang="en-US" smtClean="0"/>
              <a:pPr/>
              <a:t>37</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315861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indent="-342900">
              <a:buFont typeface="Wingdings" pitchFamily="2" charset="2"/>
              <a:buChar char="Ø"/>
            </a:pPr>
            <a:r>
              <a:rPr lang="en-US" sz="2400" b="1" i="1" dirty="0">
                <a:latin typeface="Times New Roman"/>
                <a:ea typeface="ＭＳ 明朝"/>
                <a:cs typeface="Times New Roman"/>
              </a:rPr>
              <a:t>5</a:t>
            </a:r>
            <a:r>
              <a:rPr lang="en-US" sz="2400" b="1" i="1" dirty="0" smtClean="0">
                <a:latin typeface="Times New Roman"/>
                <a:ea typeface="ＭＳ 明朝"/>
                <a:cs typeface="Times New Roman"/>
              </a:rPr>
              <a:t>b</a:t>
            </a:r>
            <a:r>
              <a:rPr lang="en-US" sz="2400" b="1" i="1" dirty="0">
                <a:latin typeface="Times New Roman"/>
                <a:ea typeface="ＭＳ 明朝"/>
                <a:cs typeface="Times New Roman"/>
              </a:rPr>
              <a:t>. Guaranteed </a:t>
            </a:r>
            <a:r>
              <a:rPr lang="en-US" sz="2400" b="1" i="1" dirty="0" smtClean="0">
                <a:latin typeface="Times New Roman"/>
                <a:ea typeface="ＭＳ 明朝"/>
                <a:cs typeface="Times New Roman"/>
              </a:rPr>
              <a:t> services</a:t>
            </a:r>
            <a:r>
              <a:rPr lang="en-US" sz="2400" dirty="0" smtClean="0">
                <a:effectLst/>
                <a:latin typeface="Times New Roman"/>
                <a:ea typeface="ＭＳ 明朝"/>
                <a:cs typeface="Times New Roman"/>
              </a:rPr>
              <a:t>.</a:t>
            </a:r>
            <a:endParaRPr lang="en-US" sz="2400" dirty="0"/>
          </a:p>
        </p:txBody>
      </p:sp>
      <p:sp>
        <p:nvSpPr>
          <p:cNvPr id="3" name="Content Placeholder 2"/>
          <p:cNvSpPr>
            <a:spLocks noGrp="1"/>
          </p:cNvSpPr>
          <p:nvPr>
            <p:ph idx="1"/>
          </p:nvPr>
        </p:nvSpPr>
        <p:spPr/>
        <p:txBody>
          <a:bodyPr>
            <a:normAutofit/>
          </a:bodyPr>
          <a:lstStyle/>
          <a:p>
            <a:r>
              <a:rPr lang="en-US" sz="2000" dirty="0"/>
              <a:t>Some services are readily measurable and given the variability in their output, they are often guaranteed. </a:t>
            </a:r>
            <a:r>
              <a:rPr lang="en-US" sz="2000" dirty="0" smtClean="0"/>
              <a:t>One such </a:t>
            </a:r>
            <a:r>
              <a:rPr lang="en-US" sz="2000" dirty="0"/>
              <a:t>services </a:t>
            </a:r>
            <a:r>
              <a:rPr lang="en-US" sz="2000" dirty="0" smtClean="0"/>
              <a:t>is advice. </a:t>
            </a:r>
            <a:endParaRPr lang="en-US" sz="2000" dirty="0"/>
          </a:p>
          <a:p>
            <a:r>
              <a:rPr lang="en-US" sz="2000" dirty="0" smtClean="0"/>
              <a:t>One type of advice is </a:t>
            </a:r>
            <a:r>
              <a:rPr lang="en-US" sz="2000" dirty="0"/>
              <a:t>how to minimize the net losses from </a:t>
            </a:r>
            <a:r>
              <a:rPr lang="en-US" sz="2000" dirty="0" smtClean="0"/>
              <a:t>fire,</a:t>
            </a:r>
            <a:r>
              <a:rPr lang="en-US" sz="2000" dirty="0" smtClean="0"/>
              <a:t> this service has </a:t>
            </a:r>
            <a:r>
              <a:rPr lang="en-US" sz="2000" dirty="0"/>
              <a:t>measurable financial effects. Advice seekers are obviously ignorant of the quality of the advice they seek. The exchange of advice implies asymmetric </a:t>
            </a:r>
            <a:r>
              <a:rPr lang="en-US" sz="2000" dirty="0" smtClean="0"/>
              <a:t>information, and </a:t>
            </a:r>
            <a:r>
              <a:rPr lang="en-US" sz="2000" dirty="0"/>
              <a:t>the advisor could overcharge for the quality he or she provides. </a:t>
            </a:r>
            <a:r>
              <a:rPr lang="en-US" sz="2000" dirty="0" smtClean="0"/>
              <a:t>To </a:t>
            </a:r>
            <a:r>
              <a:rPr lang="en-US" sz="2000" dirty="0"/>
              <a:t>reduce </a:t>
            </a:r>
            <a:r>
              <a:rPr lang="en-US" sz="2000" dirty="0" smtClean="0"/>
              <a:t>that </a:t>
            </a:r>
            <a:r>
              <a:rPr lang="en-US" sz="2000" dirty="0"/>
              <a:t>we expect the advisor to become the residual claimant to the effect of the </a:t>
            </a:r>
            <a:r>
              <a:rPr lang="en-US" sz="2000" dirty="0" smtClean="0"/>
              <a:t>advice, which . implies </a:t>
            </a:r>
            <a:r>
              <a:rPr lang="en-US" sz="2000" dirty="0"/>
              <a:t>here guaranteeing </a:t>
            </a:r>
            <a:r>
              <a:rPr lang="en-US" sz="2000" dirty="0" smtClean="0"/>
              <a:t>it </a:t>
            </a:r>
            <a:r>
              <a:rPr lang="en-US" sz="2000" dirty="0"/>
              <a:t>(Barzel 1997). </a:t>
            </a:r>
            <a:endParaRPr lang="en-US" sz="2000" dirty="0" smtClean="0"/>
          </a:p>
          <a:p>
            <a:endParaRPr lang="en-US" sz="2000" dirty="0"/>
          </a:p>
        </p:txBody>
      </p:sp>
      <p:sp>
        <p:nvSpPr>
          <p:cNvPr id="4" name="Slide Number Placeholder 3"/>
          <p:cNvSpPr>
            <a:spLocks noGrp="1"/>
          </p:cNvSpPr>
          <p:nvPr>
            <p:ph type="sldNum" sz="quarter" idx="12"/>
          </p:nvPr>
        </p:nvSpPr>
        <p:spPr/>
        <p:txBody>
          <a:bodyPr/>
          <a:lstStyle/>
          <a:p>
            <a:fld id="{502E6781-6B05-134A-AFE7-6E8510F0E564}" type="slidenum">
              <a:rPr lang="en-US" smtClean="0"/>
              <a:pPr/>
              <a:t>38</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2651115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solidFill>
                  <a:srgbClr val="00B050"/>
                </a:solidFill>
              </a:rPr>
              <a:t>Guaranteeing </a:t>
            </a:r>
            <a:r>
              <a:rPr lang="en-US" sz="2400" b="1" dirty="0" smtClean="0">
                <a:solidFill>
                  <a:srgbClr val="00B050"/>
                </a:solidFill>
              </a:rPr>
              <a:t>advice </a:t>
            </a:r>
            <a:br>
              <a:rPr lang="en-US" sz="2400" b="1" dirty="0" smtClean="0">
                <a:solidFill>
                  <a:srgbClr val="00B050"/>
                </a:solidFill>
              </a:rPr>
            </a:br>
            <a:r>
              <a:rPr lang="en-US" sz="2400" b="1" dirty="0" smtClean="0">
                <a:solidFill>
                  <a:srgbClr val="00B050"/>
                </a:solidFill>
              </a:rPr>
              <a:t>cont.</a:t>
            </a:r>
            <a:endParaRPr lang="en-US" sz="2400" dirty="0"/>
          </a:p>
        </p:txBody>
      </p:sp>
      <p:sp>
        <p:nvSpPr>
          <p:cNvPr id="3" name="Content Placeholder 2"/>
          <p:cNvSpPr>
            <a:spLocks noGrp="1"/>
          </p:cNvSpPr>
          <p:nvPr>
            <p:ph idx="1"/>
          </p:nvPr>
        </p:nvSpPr>
        <p:spPr>
          <a:xfrm>
            <a:off x="494091" y="1742433"/>
            <a:ext cx="8229600" cy="2811637"/>
          </a:xfrm>
        </p:spPr>
        <p:txBody>
          <a:bodyPr>
            <a:normAutofit/>
          </a:bodyPr>
          <a:lstStyle/>
          <a:p>
            <a:pPr marL="0" marR="914400" indent="457200" algn="just">
              <a:lnSpc>
                <a:spcPct val="120000"/>
              </a:lnSpc>
              <a:spcBef>
                <a:spcPts val="0"/>
              </a:spcBef>
              <a:spcAft>
                <a:spcPts val="0"/>
              </a:spcAft>
            </a:pPr>
            <a:r>
              <a:rPr lang="en-US" sz="2000" dirty="0" smtClean="0"/>
              <a:t>Here too guarantors means may </a:t>
            </a:r>
            <a:r>
              <a:rPr lang="en-US" sz="2000" dirty="0"/>
              <a:t>be insufficient for guaranteeing. </a:t>
            </a:r>
            <a:r>
              <a:rPr lang="en-US" sz="2000" dirty="0" smtClean="0"/>
              <a:t>The </a:t>
            </a:r>
            <a:r>
              <a:rPr lang="en-US" sz="2000" dirty="0"/>
              <a:t>advisers may abet clients’ fear of not receiving the benefits they are entitled </a:t>
            </a:r>
            <a:r>
              <a:rPr lang="en-US" sz="2000" dirty="0" smtClean="0"/>
              <a:t>to by joining fire </a:t>
            </a:r>
            <a:r>
              <a:rPr lang="en-US" sz="2000" dirty="0"/>
              <a:t>insurance firms </a:t>
            </a:r>
            <a:r>
              <a:rPr lang="en-US" sz="2000" dirty="0" smtClean="0"/>
              <a:t>that back </a:t>
            </a:r>
            <a:r>
              <a:rPr lang="en-US" sz="2000" dirty="0"/>
              <a:t>the advice of </a:t>
            </a:r>
            <a:r>
              <a:rPr lang="en-US" sz="2000" dirty="0" smtClean="0"/>
              <a:t>these </a:t>
            </a:r>
            <a:r>
              <a:rPr lang="en-US" sz="2000" dirty="0"/>
              <a:t>specialized </a:t>
            </a:r>
            <a:r>
              <a:rPr lang="en-US" sz="2000" dirty="0" smtClean="0"/>
              <a:t>employees. </a:t>
            </a:r>
            <a:endParaRPr lang="en-US" sz="2000" dirty="0"/>
          </a:p>
          <a:p>
            <a:endParaRPr lang="en-US" dirty="0"/>
          </a:p>
        </p:txBody>
      </p:sp>
      <p:sp>
        <p:nvSpPr>
          <p:cNvPr id="4" name="Slide Number Placeholder 3"/>
          <p:cNvSpPr>
            <a:spLocks noGrp="1"/>
          </p:cNvSpPr>
          <p:nvPr>
            <p:ph type="sldNum" sz="quarter" idx="12"/>
          </p:nvPr>
        </p:nvSpPr>
        <p:spPr/>
        <p:txBody>
          <a:bodyPr/>
          <a:lstStyle/>
          <a:p>
            <a:fld id="{502E6781-6B05-134A-AFE7-6E8510F0E564}" type="slidenum">
              <a:rPr lang="en-US" smtClean="0"/>
              <a:pPr/>
              <a:t>39</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28355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04010" y="533400"/>
            <a:ext cx="8229600" cy="990600"/>
          </a:xfrm>
        </p:spPr>
        <p:txBody>
          <a:bodyPr>
            <a:normAutofit/>
          </a:bodyPr>
          <a:lstStyle/>
          <a:p>
            <a:r>
              <a:rPr lang="en-US" sz="2400" b="1" dirty="0" smtClean="0">
                <a:latin typeface="Times New Roman"/>
                <a:cs typeface="Times New Roman"/>
              </a:rPr>
              <a:t>Introduction, cont.</a:t>
            </a:r>
            <a:endParaRPr lang="en-US" sz="2400" b="1" dirty="0"/>
          </a:p>
        </p:txBody>
      </p:sp>
      <p:sp>
        <p:nvSpPr>
          <p:cNvPr id="3" name="Content Placeholder 2"/>
          <p:cNvSpPr>
            <a:spLocks noGrp="1"/>
          </p:cNvSpPr>
          <p:nvPr>
            <p:ph idx="1"/>
          </p:nvPr>
        </p:nvSpPr>
        <p:spPr/>
        <p:txBody>
          <a:bodyPr>
            <a:normAutofit/>
          </a:bodyPr>
          <a:lstStyle/>
          <a:p>
            <a:r>
              <a:rPr lang="en-US" sz="2200" dirty="0"/>
              <a:t>A number of major organizational forms have been adopted to reduce these costs. These include guarantees, restrictions on buyers’ opportunities to pick and choose, securitizing and employment for wages. </a:t>
            </a:r>
            <a:endParaRPr lang="en-US" sz="2200" dirty="0" smtClean="0"/>
          </a:p>
          <a:p>
            <a:r>
              <a:rPr lang="en-US" sz="2200" dirty="0" smtClean="0"/>
              <a:t>The </a:t>
            </a:r>
            <a:r>
              <a:rPr lang="en-US" sz="2200" dirty="0"/>
              <a:t>rationale for the employment for wages underlies the theory of the firm.</a:t>
            </a:r>
          </a:p>
          <a:p>
            <a:endParaRPr lang="en-US" sz="2200" dirty="0"/>
          </a:p>
        </p:txBody>
      </p:sp>
      <p:sp>
        <p:nvSpPr>
          <p:cNvPr id="4" name="Slide Number Placeholder 3"/>
          <p:cNvSpPr>
            <a:spLocks noGrp="1"/>
          </p:cNvSpPr>
          <p:nvPr>
            <p:ph type="sldNum" sz="quarter" idx="12"/>
          </p:nvPr>
        </p:nvSpPr>
        <p:spPr/>
        <p:txBody>
          <a:bodyPr/>
          <a:lstStyle/>
          <a:p>
            <a:fld id="{502E6781-6B05-134A-AFE7-6E8510F0E564}" type="slidenum">
              <a:rPr lang="en-US" smtClean="0"/>
              <a:pPr/>
              <a:t>4</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80852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69886"/>
            <a:ext cx="8229600" cy="603681"/>
          </a:xfrm>
        </p:spPr>
        <p:txBody>
          <a:bodyPr>
            <a:normAutofit fontScale="90000"/>
          </a:bodyPr>
          <a:lstStyle/>
          <a:p>
            <a:pPr marL="571500" indent="-571500">
              <a:buFont typeface="Wingdings" pitchFamily="2" charset="2"/>
              <a:buChar char="q"/>
            </a:pPr>
            <a:r>
              <a:rPr lang="en-US" b="1" i="1" dirty="0" smtClean="0">
                <a:effectLst/>
                <a:latin typeface="Times New Roman"/>
                <a:ea typeface="ＭＳ 明朝"/>
                <a:cs typeface="Times New Roman"/>
              </a:rPr>
              <a:t>Summary</a:t>
            </a:r>
            <a:r>
              <a:rPr lang="en-US" dirty="0" smtClean="0">
                <a:effectLst/>
                <a:latin typeface="Cambria"/>
                <a:ea typeface="ＭＳ 明朝"/>
                <a:cs typeface="Times New Roman"/>
              </a:rPr>
              <a:t/>
            </a:r>
            <a:br>
              <a:rPr lang="en-US" dirty="0" smtClean="0">
                <a:effectLst/>
                <a:latin typeface="Cambria"/>
                <a:ea typeface="ＭＳ 明朝"/>
                <a:cs typeface="Times New Roman"/>
              </a:rPr>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effectLst/>
                <a:latin typeface="Times New Roman"/>
                <a:ea typeface="ＭＳ 明朝"/>
                <a:cs typeface="Times New Roman"/>
              </a:rPr>
              <a:t>This paper explores the effects of commodity (and service) quality-variability. The costliness of measuring commodities results in not well-delineated rights, and dissipation occurs in the competition for them. </a:t>
            </a:r>
          </a:p>
          <a:p>
            <a:r>
              <a:rPr lang="en-US" dirty="0" smtClean="0">
                <a:effectLst/>
                <a:latin typeface="Times New Roman"/>
                <a:ea typeface="ＭＳ 明朝"/>
                <a:cs typeface="Times New Roman"/>
              </a:rPr>
              <a:t>Pricing each of the specimens and selling them individually is too expensive for most commodities</a:t>
            </a:r>
          </a:p>
          <a:p>
            <a:r>
              <a:rPr lang="en-US" dirty="0" smtClean="0">
                <a:effectLst/>
                <a:latin typeface="Times New Roman"/>
                <a:ea typeface="ＭＳ 明朝"/>
                <a:cs typeface="Times New Roman"/>
              </a:rPr>
              <a:t>Sellers then must sell most of their commodities at uniform prices. They may select specimens for their buyers, but the cost of creating the trust needed for that purpose is usually too high. </a:t>
            </a:r>
          </a:p>
          <a:p>
            <a:r>
              <a:rPr lang="en-US" dirty="0" smtClean="0">
                <a:effectLst/>
                <a:latin typeface="Times New Roman"/>
                <a:ea typeface="ＭＳ 明朝"/>
                <a:cs typeface="Times New Roman"/>
              </a:rPr>
              <a:t>So sellers usually let buyers pick and choose </a:t>
            </a:r>
            <a:r>
              <a:rPr lang="en-US" dirty="0" smtClean="0">
                <a:effectLst/>
                <a:latin typeface="Times New Roman"/>
                <a:ea typeface="ＭＳ 明朝"/>
                <a:cs typeface="Times New Roman"/>
              </a:rPr>
              <a:t>from </a:t>
            </a:r>
            <a:r>
              <a:rPr lang="en-US" dirty="0" smtClean="0">
                <a:effectLst/>
                <a:latin typeface="Times New Roman"/>
                <a:ea typeface="ＭＳ 明朝"/>
                <a:cs typeface="Times New Roman"/>
              </a:rPr>
              <a:t>uniformly priced but non-uniform commodities. </a:t>
            </a:r>
          </a:p>
          <a:p>
            <a:r>
              <a:rPr lang="en-US" dirty="0" smtClean="0">
                <a:latin typeface="Times New Roman"/>
                <a:ea typeface="ＭＳ 明朝"/>
                <a:cs typeface="Times New Roman"/>
              </a:rPr>
              <a:t>Sellers, however</a:t>
            </a:r>
            <a:r>
              <a:rPr lang="en-US" dirty="0">
                <a:latin typeface="Times New Roman"/>
                <a:ea typeface="ＭＳ 明朝"/>
                <a:cs typeface="Times New Roman"/>
              </a:rPr>
              <a:t>, </a:t>
            </a:r>
            <a:r>
              <a:rPr lang="en-US" dirty="0" smtClean="0">
                <a:latin typeface="Times New Roman"/>
                <a:ea typeface="ＭＳ 明朝"/>
                <a:cs typeface="Times New Roman"/>
              </a:rPr>
              <a:t>first </a:t>
            </a:r>
            <a:r>
              <a:rPr lang="en-US" dirty="0" smtClean="0">
                <a:effectLst/>
                <a:latin typeface="Times New Roman"/>
                <a:ea typeface="ＭＳ 明朝"/>
                <a:cs typeface="Times New Roman"/>
              </a:rPr>
              <a:t>sort commodities and adopt arrangements to reduce their losses from buyers’ picking and choosing. </a:t>
            </a:r>
          </a:p>
          <a:p>
            <a:r>
              <a:rPr lang="en-US" dirty="0" smtClean="0">
                <a:effectLst/>
                <a:latin typeface="Times New Roman"/>
                <a:ea typeface="ＭＳ 明朝"/>
                <a:cs typeface="Times New Roman"/>
              </a:rPr>
              <a:t>How the market equilibrates in the face of picking and choosing is analyzed, and Chart 2 summarizes the results. </a:t>
            </a:r>
            <a:endParaRPr lang="en-US" dirty="0" smtClean="0">
              <a:effectLst/>
              <a:latin typeface="Cambria"/>
              <a:ea typeface="ＭＳ 明朝"/>
              <a:cs typeface="Times New Roman"/>
            </a:endParaRPr>
          </a:p>
          <a:p>
            <a:endParaRPr lang="en-US" dirty="0"/>
          </a:p>
        </p:txBody>
      </p:sp>
      <p:sp>
        <p:nvSpPr>
          <p:cNvPr id="4" name="Slide Number Placeholder 3"/>
          <p:cNvSpPr>
            <a:spLocks noGrp="1"/>
          </p:cNvSpPr>
          <p:nvPr>
            <p:ph type="sldNum" sz="quarter" idx="12"/>
          </p:nvPr>
        </p:nvSpPr>
        <p:spPr/>
        <p:txBody>
          <a:bodyPr/>
          <a:lstStyle/>
          <a:p>
            <a:fld id="{502E6781-6B05-134A-AFE7-6E8510F0E564}" type="slidenum">
              <a:rPr lang="en-US" smtClean="0"/>
              <a:pPr/>
              <a:t>40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93053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Chart 2 D</a:t>
            </a:r>
            <a:r>
              <a:rPr lang="en-US" baseline="-25000" dirty="0" smtClean="0"/>
              <a:t>1</a:t>
            </a:r>
            <a:r>
              <a:rPr lang="en-US" dirty="0" smtClean="0"/>
              <a:t> is the conventional demand curve and D</a:t>
            </a:r>
            <a:r>
              <a:rPr lang="en-US" baseline="-25000" dirty="0" smtClean="0"/>
              <a:t>2</a:t>
            </a:r>
            <a:r>
              <a:rPr lang="en-US" dirty="0" smtClean="0"/>
              <a:t> is the demand curve net of buyers cost of picking and choosing and of competing with each other. S</a:t>
            </a:r>
            <a:r>
              <a:rPr lang="en-US" baseline="-25000" dirty="0" smtClean="0"/>
              <a:t>1</a:t>
            </a:r>
            <a:r>
              <a:rPr lang="en-US" dirty="0" smtClean="0"/>
              <a:t> is the conventional supply curve and S</a:t>
            </a:r>
            <a:r>
              <a:rPr lang="en-US" baseline="-25000" dirty="0" smtClean="0"/>
              <a:t>2</a:t>
            </a:r>
            <a:r>
              <a:rPr lang="en-US" dirty="0" smtClean="0"/>
              <a:t> reflects the added costs of sorting and changing prices. The actual market quantity is Q</a:t>
            </a:r>
            <a:r>
              <a:rPr lang="en-US" baseline="-25000" dirty="0" smtClean="0"/>
              <a:t>2</a:t>
            </a:r>
            <a:r>
              <a:rPr lang="en-US" dirty="0" smtClean="0"/>
              <a:t> and Price is P</a:t>
            </a:r>
            <a:r>
              <a:rPr lang="en-US" baseline="-25000" dirty="0" smtClean="0"/>
              <a:t>2</a:t>
            </a:r>
            <a:r>
              <a:rPr lang="en-US" dirty="0" smtClean="0"/>
              <a:t>. </a:t>
            </a:r>
          </a:p>
          <a:p>
            <a:r>
              <a:rPr lang="en-US" dirty="0" smtClean="0"/>
              <a:t>While not shown, it is easy to see the associated dissipation consisting of the triangle between Q</a:t>
            </a:r>
            <a:r>
              <a:rPr lang="en-US" baseline="-25000" dirty="0" smtClean="0"/>
              <a:t>1</a:t>
            </a:r>
            <a:r>
              <a:rPr lang="en-US" dirty="0" smtClean="0"/>
              <a:t> and Q</a:t>
            </a:r>
            <a:r>
              <a:rPr lang="en-US" baseline="-25000" dirty="0" smtClean="0"/>
              <a:t>2</a:t>
            </a:r>
            <a:r>
              <a:rPr lang="en-US" dirty="0" smtClean="0"/>
              <a:t> and the areas between the two pairs of curves to quantity Q</a:t>
            </a:r>
            <a:r>
              <a:rPr lang="en-US" baseline="-25000" dirty="0" smtClean="0"/>
              <a:t>2</a:t>
            </a:r>
            <a:r>
              <a:rPr lang="en-US" dirty="0" smtClean="0"/>
              <a:t>.</a:t>
            </a:r>
            <a:endParaRPr lang="en-US" baseline="-25000"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2E6781-6B05-134A-AFE7-6E8510F0E564}" type="slidenum">
              <a:rPr lang="en-US" smtClean="0"/>
              <a:pPr/>
              <a:t>41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97374663"/>
      </p:ext>
    </p:extLst>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2E6781-6B05-134A-AFE7-6E8510F0E564}" type="slidenum">
              <a:rPr lang="en-US" smtClean="0"/>
              <a:pPr/>
              <a:t>42</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228456642"/>
              </p:ext>
            </p:extLst>
          </p:nvPr>
        </p:nvGraphicFramePr>
        <p:xfrm>
          <a:off x="457200" y="1447522"/>
          <a:ext cx="82296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6207771" y="4139983"/>
            <a:ext cx="351366" cy="369332"/>
          </a:xfrm>
          <a:prstGeom prst="rect">
            <a:avLst/>
          </a:prstGeom>
          <a:noFill/>
        </p:spPr>
        <p:txBody>
          <a:bodyPr wrap="none" rtlCol="0">
            <a:spAutoFit/>
          </a:bodyPr>
          <a:lstStyle/>
          <a:p>
            <a:r>
              <a:rPr lang="en-US" dirty="0" smtClean="0"/>
              <a:t>D</a:t>
            </a:r>
            <a:endParaRPr lang="en-US" dirty="0"/>
          </a:p>
        </p:txBody>
      </p:sp>
      <p:sp>
        <p:nvSpPr>
          <p:cNvPr id="8" name="TextBox 7"/>
          <p:cNvSpPr txBox="1"/>
          <p:nvPr/>
        </p:nvSpPr>
        <p:spPr>
          <a:xfrm>
            <a:off x="5421240" y="2236852"/>
            <a:ext cx="338629" cy="369332"/>
          </a:xfrm>
          <a:prstGeom prst="rect">
            <a:avLst/>
          </a:prstGeom>
          <a:noFill/>
        </p:spPr>
        <p:txBody>
          <a:bodyPr wrap="none" rtlCol="0">
            <a:spAutoFit/>
          </a:bodyPr>
          <a:lstStyle/>
          <a:p>
            <a:r>
              <a:rPr lang="en-US" dirty="0" smtClean="0"/>
              <a:t>S</a:t>
            </a:r>
            <a:endParaRPr lang="en-US" dirty="0"/>
          </a:p>
        </p:txBody>
      </p:sp>
      <p:cxnSp>
        <p:nvCxnSpPr>
          <p:cNvPr id="10" name="Straight Connector 9"/>
          <p:cNvCxnSpPr/>
          <p:nvPr/>
        </p:nvCxnSpPr>
        <p:spPr>
          <a:xfrm flipV="1">
            <a:off x="3109821" y="2645696"/>
            <a:ext cx="3097950" cy="1863619"/>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4902122" y="3406743"/>
            <a:ext cx="35608" cy="2077283"/>
          </a:xfrm>
          <a:prstGeom prst="line">
            <a:avLst/>
          </a:prstGeom>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4652860" y="5484026"/>
            <a:ext cx="364215" cy="369332"/>
          </a:xfrm>
          <a:prstGeom prst="rect">
            <a:avLst/>
          </a:prstGeom>
          <a:noFill/>
        </p:spPr>
        <p:txBody>
          <a:bodyPr wrap="none" rtlCol="0">
            <a:spAutoFit/>
          </a:bodyPr>
          <a:lstStyle/>
          <a:p>
            <a:r>
              <a:rPr lang="en-US" dirty="0" smtClean="0"/>
              <a:t>Q</a:t>
            </a:r>
            <a:endParaRPr lang="en-US" dirty="0"/>
          </a:p>
        </p:txBody>
      </p:sp>
      <p:cxnSp>
        <p:nvCxnSpPr>
          <p:cNvPr id="15" name="Straight Connector 14"/>
          <p:cNvCxnSpPr/>
          <p:nvPr/>
        </p:nvCxnSpPr>
        <p:spPr>
          <a:xfrm flipH="1">
            <a:off x="2136518" y="3406743"/>
            <a:ext cx="2765604"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05115102"/>
      </p:ext>
    </p:extLst>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9976" y="779929"/>
            <a:ext cx="8686800" cy="5697071"/>
          </a:xfrm>
        </p:spPr>
        <p:txBody>
          <a:bodyPr>
            <a:normAutofit/>
          </a:bodyPr>
          <a:lstStyle/>
          <a:p>
            <a:r>
              <a:rPr lang="en-US" dirty="0" smtClean="0">
                <a:effectLst/>
                <a:latin typeface="Times New Roman"/>
                <a:ea typeface="ＭＳ 明朝"/>
                <a:cs typeface="Times New Roman"/>
              </a:rPr>
              <a:t>Several methods are used to lower the cost of dealing with variability, each presumably chosen when it reduces the dissipation more than any of the others. </a:t>
            </a:r>
          </a:p>
          <a:p>
            <a:pPr marL="0" indent="0">
              <a:buNone/>
            </a:pPr>
            <a:r>
              <a:rPr lang="en-US" dirty="0" smtClean="0">
                <a:effectLst/>
                <a:latin typeface="Times New Roman"/>
                <a:ea typeface="ＭＳ 明朝"/>
                <a:cs typeface="Times New Roman"/>
              </a:rPr>
              <a:t>	Of these methods one is m</a:t>
            </a:r>
            <a:r>
              <a:rPr lang="en-US" dirty="0" smtClean="0">
                <a:latin typeface="Times New Roman"/>
                <a:ea typeface="ＭＳ 明朝"/>
                <a:cs typeface="Times New Roman"/>
              </a:rPr>
              <a:t>aking </a:t>
            </a:r>
            <a:r>
              <a:rPr lang="en-US" dirty="0">
                <a:latin typeface="Times New Roman"/>
                <a:ea typeface="ＭＳ 明朝"/>
                <a:cs typeface="Times New Roman"/>
              </a:rPr>
              <a:t>borrowers more uniform </a:t>
            </a:r>
            <a:r>
              <a:rPr lang="en-US" dirty="0" smtClean="0">
                <a:latin typeface="Times New Roman"/>
                <a:ea typeface="ＭＳ 明朝"/>
                <a:cs typeface="Times New Roman"/>
              </a:rPr>
              <a:t>from </a:t>
            </a:r>
            <a:r>
              <a:rPr lang="en-US" dirty="0">
                <a:latin typeface="Times New Roman"/>
                <a:ea typeface="ＭＳ 明朝"/>
                <a:cs typeface="Times New Roman"/>
              </a:rPr>
              <a:t>sellers’ </a:t>
            </a:r>
            <a:r>
              <a:rPr lang="en-US" dirty="0" smtClean="0">
                <a:latin typeface="Times New Roman"/>
                <a:ea typeface="ＭＳ 明朝"/>
                <a:cs typeface="Times New Roman"/>
              </a:rPr>
              <a:t>perspective, </a:t>
            </a:r>
            <a:r>
              <a:rPr lang="en-US" dirty="0">
                <a:latin typeface="Times New Roman"/>
                <a:ea typeface="ＭＳ 明朝"/>
                <a:cs typeface="Times New Roman"/>
              </a:rPr>
              <a:t>thus reducing lenders’ cost of selecting them when their loans are </a:t>
            </a:r>
            <a:r>
              <a:rPr lang="en-US" dirty="0" smtClean="0">
                <a:latin typeface="Times New Roman"/>
                <a:ea typeface="ＭＳ 明朝"/>
                <a:cs typeface="Times New Roman"/>
              </a:rPr>
              <a:t>securitized, and one is measuring </a:t>
            </a:r>
            <a:r>
              <a:rPr lang="en-US" dirty="0">
                <a:latin typeface="Times New Roman"/>
                <a:ea typeface="ＭＳ 明朝"/>
                <a:cs typeface="Times New Roman"/>
              </a:rPr>
              <a:t>wage employees’ effort which is a substitute for measuring </a:t>
            </a:r>
            <a:r>
              <a:rPr lang="en-US" dirty="0" smtClean="0">
                <a:latin typeface="Times New Roman"/>
                <a:ea typeface="ＭＳ 明朝"/>
                <a:cs typeface="Times New Roman"/>
              </a:rPr>
              <a:t>goods and services.  </a:t>
            </a:r>
            <a:r>
              <a:rPr lang="en-US" dirty="0">
                <a:latin typeface="Times New Roman"/>
                <a:ea typeface="ＭＳ 明朝"/>
                <a:cs typeface="Times New Roman"/>
              </a:rPr>
              <a:t>Organizing the exchange via the use of the wage contracts means that workers are placed in firms. </a:t>
            </a:r>
          </a:p>
          <a:p>
            <a:pPr marL="0" indent="0">
              <a:buNone/>
            </a:pPr>
            <a:r>
              <a:rPr lang="en-US" dirty="0" smtClean="0">
                <a:latin typeface="Times New Roman"/>
                <a:ea typeface="ＭＳ 明朝"/>
                <a:cs typeface="Times New Roman"/>
              </a:rPr>
              <a:t>The </a:t>
            </a:r>
            <a:r>
              <a:rPr lang="en-US" dirty="0">
                <a:latin typeface="Times New Roman"/>
                <a:ea typeface="ＭＳ 明朝"/>
                <a:cs typeface="Times New Roman"/>
              </a:rPr>
              <a:t>factors that explain the use of </a:t>
            </a:r>
            <a:r>
              <a:rPr lang="en-US" dirty="0" smtClean="0">
                <a:latin typeface="Times New Roman"/>
                <a:ea typeface="ＭＳ 明朝"/>
                <a:cs typeface="Times New Roman"/>
              </a:rPr>
              <a:t>wage</a:t>
            </a:r>
            <a:r>
              <a:rPr lang="en-US" smtClean="0">
                <a:latin typeface="Times New Roman"/>
                <a:ea typeface="ＭＳ 明朝"/>
                <a:cs typeface="Times New Roman"/>
              </a:rPr>
              <a:t>-workers </a:t>
            </a:r>
            <a:r>
              <a:rPr lang="en-US" dirty="0">
                <a:latin typeface="Times New Roman"/>
                <a:ea typeface="ＭＳ 明朝"/>
                <a:cs typeface="Times New Roman"/>
              </a:rPr>
              <a:t>also explain vertical as well as horizontal integration, and </a:t>
            </a:r>
            <a:r>
              <a:rPr lang="en-US">
                <a:latin typeface="Times New Roman"/>
                <a:ea typeface="ＭＳ 明朝"/>
                <a:cs typeface="Times New Roman"/>
              </a:rPr>
              <a:t>thus </a:t>
            </a:r>
            <a:r>
              <a:rPr lang="en-US" smtClean="0">
                <a:latin typeface="Times New Roman"/>
                <a:ea typeface="ＭＳ 明朝"/>
                <a:cs typeface="Times New Roman"/>
              </a:rPr>
              <a:t>contribute </a:t>
            </a:r>
            <a:r>
              <a:rPr lang="en-US" dirty="0">
                <a:latin typeface="Times New Roman"/>
                <a:ea typeface="ＭＳ 明朝"/>
                <a:cs typeface="Times New Roman"/>
              </a:rPr>
              <a:t>to the theory of the firm. </a:t>
            </a:r>
            <a:endParaRPr lang="en-US" dirty="0">
              <a:latin typeface="Cambria"/>
              <a:ea typeface="ＭＳ 明朝"/>
              <a:cs typeface="Times New Roman"/>
            </a:endParaRPr>
          </a:p>
          <a:p>
            <a:pPr>
              <a:buBlip>
                <a:blip r:embed="rId2"/>
              </a:buBlip>
            </a:pPr>
            <a:endParaRPr lang="en-US" dirty="0" smtClean="0">
              <a:effectLst/>
              <a:latin typeface="Times New Roman"/>
              <a:ea typeface="ＭＳ 明朝"/>
              <a:cs typeface="Times New Roman"/>
            </a:endParaRPr>
          </a:p>
          <a:p>
            <a:endParaRPr lang="en-US" dirty="0"/>
          </a:p>
        </p:txBody>
      </p:sp>
      <p:sp>
        <p:nvSpPr>
          <p:cNvPr id="4" name="Slide Number Placeholder 3"/>
          <p:cNvSpPr>
            <a:spLocks noGrp="1"/>
          </p:cNvSpPr>
          <p:nvPr>
            <p:ph type="sldNum" sz="quarter" idx="12"/>
          </p:nvPr>
        </p:nvSpPr>
        <p:spPr/>
        <p:txBody>
          <a:bodyPr/>
          <a:lstStyle/>
          <a:p>
            <a:fld id="{502E6781-6B05-134A-AFE7-6E8510F0E564}" type="slidenum">
              <a:rPr lang="en-US" smtClean="0"/>
              <a:pPr/>
              <a:t>43</a:t>
            </a:fld>
            <a:endParaRPr lang="en-US"/>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03341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02E6781-6B05-134A-AFE7-6E8510F0E564}" type="slidenum">
              <a:rPr lang="en-US" smtClean="0"/>
              <a:pPr/>
              <a:t>44</a:t>
            </a:fld>
            <a:endParaRPr lang="en-US"/>
          </a:p>
        </p:txBody>
      </p:sp>
      <p:sp>
        <p:nvSpPr>
          <p:cNvPr id="6" name="Rectangle 5"/>
          <p:cNvSpPr/>
          <p:nvPr/>
        </p:nvSpPr>
        <p:spPr>
          <a:xfrm>
            <a:off x="2525431" y="2505670"/>
            <a:ext cx="3877985"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smtClean="0">
                <a:ln w="11430"/>
                <a:solidFill>
                  <a:srgbClr val="3E22E6"/>
                </a:solidFill>
                <a:effectLst>
                  <a:outerShdw blurRad="80000" dist="40000" dir="5040000" algn="tl">
                    <a:srgbClr val="000000">
                      <a:alpha val="30000"/>
                    </a:srgbClr>
                  </a:outerShdw>
                </a:effectLst>
              </a:rPr>
              <a:t>Thank you!</a:t>
            </a:r>
            <a:endParaRPr lang="en-US" sz="5400" b="1" cap="none" spc="0" dirty="0">
              <a:ln w="11430"/>
              <a:solidFill>
                <a:srgbClr val="3E22E6"/>
              </a:solidFill>
              <a:effectLst>
                <a:outerShdw blurRad="80000" dist="40000" dir="5040000" algn="tl">
                  <a:srgbClr val="000000">
                    <a:alpha val="30000"/>
                  </a:srgbClr>
                </a:outerShdw>
              </a:effectLst>
            </a:endParaRPr>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587091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latin typeface="Times New Roman"/>
                <a:cs typeface="Times New Roman"/>
              </a:rPr>
              <a:t>Introduction, cont.</a:t>
            </a:r>
            <a:endParaRPr lang="en-US" sz="2400" dirty="0"/>
          </a:p>
        </p:txBody>
      </p:sp>
      <p:sp>
        <p:nvSpPr>
          <p:cNvPr id="3" name="Content Placeholder 2"/>
          <p:cNvSpPr>
            <a:spLocks noGrp="1"/>
          </p:cNvSpPr>
          <p:nvPr>
            <p:ph idx="1"/>
          </p:nvPr>
        </p:nvSpPr>
        <p:spPr/>
        <p:txBody>
          <a:bodyPr/>
          <a:lstStyle/>
          <a:p>
            <a:r>
              <a:rPr lang="en-US" dirty="0"/>
              <a:t>I have been thinking and writing about variability for a long time, especially in Barzel (1982).</a:t>
            </a:r>
          </a:p>
          <a:p>
            <a:r>
              <a:rPr lang="en-US" dirty="0"/>
              <a:t> </a:t>
            </a:r>
            <a:r>
              <a:rPr lang="en-US" dirty="0" err="1"/>
              <a:t>Akerlof</a:t>
            </a:r>
            <a:r>
              <a:rPr lang="en-US" dirty="0"/>
              <a:t> (1970) is the first to introduce the variability problem.</a:t>
            </a:r>
          </a:p>
          <a:p>
            <a:r>
              <a:rPr lang="en-US" dirty="0"/>
              <a:t>I proceed by first discussing the underlying problem. The rest of the time is given to two distinct </a:t>
            </a:r>
            <a:r>
              <a:rPr lang="en-US" dirty="0" smtClean="0"/>
              <a:t>issues. </a:t>
            </a:r>
            <a:r>
              <a:rPr lang="en-US" dirty="0"/>
              <a:t>One is analyzing how equilibrium is attained in the face of </a:t>
            </a:r>
            <a:r>
              <a:rPr lang="en-US" dirty="0" smtClean="0"/>
              <a:t>buyers who pick </a:t>
            </a:r>
            <a:r>
              <a:rPr lang="en-US" dirty="0"/>
              <a:t>and choose. The other </a:t>
            </a:r>
            <a:r>
              <a:rPr lang="en-US" dirty="0" smtClean="0"/>
              <a:t>regards arrangements </a:t>
            </a:r>
            <a:r>
              <a:rPr lang="en-US" dirty="0"/>
              <a:t>to reduce the effects of variability.</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2E6781-6B05-134A-AFE7-6E8510F0E564}" type="slidenum">
              <a:rPr lang="en-US" smtClean="0"/>
              <a:pPr/>
              <a:t>5</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58502746"/>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9932"/>
            <a:ext cx="8229600" cy="990600"/>
          </a:xfrm>
        </p:spPr>
        <p:txBody>
          <a:bodyPr>
            <a:normAutofit/>
          </a:bodyPr>
          <a:lstStyle/>
          <a:p>
            <a:pPr marL="457200" indent="-457200">
              <a:buFont typeface="Wingdings" pitchFamily="2" charset="2"/>
              <a:buChar char="q"/>
            </a:pPr>
            <a:r>
              <a:rPr lang="en-US" sz="3200" b="1" i="1" dirty="0">
                <a:latin typeface="Times New Roman"/>
                <a:cs typeface="Times New Roman"/>
              </a:rPr>
              <a:t>The role of information cost</a:t>
            </a:r>
            <a:r>
              <a:rPr lang="en-US" sz="2400" dirty="0"/>
              <a:t/>
            </a:r>
            <a:br>
              <a:rPr lang="en-US" sz="2400" dirty="0"/>
            </a:br>
            <a:endParaRPr lang="en-US" sz="2400" dirty="0"/>
          </a:p>
        </p:txBody>
      </p:sp>
      <p:sp>
        <p:nvSpPr>
          <p:cNvPr id="3" name="Content Placeholder 2"/>
          <p:cNvSpPr>
            <a:spLocks noGrp="1"/>
          </p:cNvSpPr>
          <p:nvPr>
            <p:ph idx="1"/>
          </p:nvPr>
        </p:nvSpPr>
        <p:spPr>
          <a:xfrm>
            <a:off x="547457" y="1524000"/>
            <a:ext cx="8229600" cy="4525963"/>
          </a:xfrm>
        </p:spPr>
        <p:txBody>
          <a:bodyPr>
            <a:normAutofit fontScale="85000" lnSpcReduction="20000"/>
          </a:bodyPr>
          <a:lstStyle/>
          <a:p>
            <a:r>
              <a:rPr lang="en-US" sz="3400" dirty="0"/>
              <a:t>In the purely competitive </a:t>
            </a:r>
            <a:r>
              <a:rPr lang="en-US" sz="3400" dirty="0" err="1"/>
              <a:t>Walrasian</a:t>
            </a:r>
            <a:r>
              <a:rPr lang="en-US" sz="3400" dirty="0"/>
              <a:t> world information cost is zero and commodities </a:t>
            </a:r>
            <a:r>
              <a:rPr lang="en-US" sz="3400" dirty="0" smtClean="0"/>
              <a:t>are </a:t>
            </a:r>
            <a:r>
              <a:rPr lang="en-US" sz="3400" dirty="0"/>
              <a:t>uniform and of known quality. There are no disputes as to what is being exchanged, or at what terms. </a:t>
            </a:r>
          </a:p>
          <a:p>
            <a:r>
              <a:rPr lang="en-US" sz="3400" dirty="0"/>
              <a:t>When information is not </a:t>
            </a:r>
            <a:r>
              <a:rPr lang="en-US" sz="3400" dirty="0" smtClean="0"/>
              <a:t>free, </a:t>
            </a:r>
            <a:r>
              <a:rPr lang="en-US" sz="3400" dirty="0"/>
              <a:t>resources are required to produce </a:t>
            </a:r>
            <a:r>
              <a:rPr lang="en-US" sz="3400" dirty="0" smtClean="0"/>
              <a:t>it. </a:t>
            </a:r>
            <a:endParaRPr lang="en-US" sz="3400" dirty="0"/>
          </a:p>
          <a:p>
            <a:r>
              <a:rPr lang="en-US" sz="3400" dirty="0" smtClean="0"/>
              <a:t>We </a:t>
            </a:r>
            <a:r>
              <a:rPr lang="en-US" sz="3400" dirty="0"/>
              <a:t>expect </a:t>
            </a:r>
            <a:r>
              <a:rPr lang="en-US" sz="3400" dirty="0" smtClean="0"/>
              <a:t>information to </a:t>
            </a:r>
            <a:r>
              <a:rPr lang="en-US" sz="3400" dirty="0"/>
              <a:t>be produced by whoever has comparative advantage in doing so. </a:t>
            </a:r>
            <a:r>
              <a:rPr lang="en-US" sz="3400" dirty="0" smtClean="0"/>
              <a:t>The </a:t>
            </a:r>
            <a:r>
              <a:rPr lang="en-US" sz="3400" dirty="0"/>
              <a:t>possessors of the </a:t>
            </a:r>
            <a:r>
              <a:rPr lang="en-US" sz="3400" dirty="0" smtClean="0"/>
              <a:t>information, </a:t>
            </a:r>
            <a:r>
              <a:rPr lang="en-US" sz="3400" dirty="0"/>
              <a:t>which is necessarily </a:t>
            </a:r>
            <a:r>
              <a:rPr lang="en-US" sz="3400" dirty="0" smtClean="0"/>
              <a:t>asymmetric, might exploit </a:t>
            </a:r>
            <a:r>
              <a:rPr lang="en-US" sz="3400" dirty="0"/>
              <a:t>it at others’ expense. </a:t>
            </a:r>
          </a:p>
          <a:p>
            <a:endParaRPr lang="en-US" dirty="0"/>
          </a:p>
          <a:p>
            <a:endParaRPr lang="en-US" dirty="0"/>
          </a:p>
        </p:txBody>
      </p:sp>
      <p:sp>
        <p:nvSpPr>
          <p:cNvPr id="4" name="Slide Number Placeholder 3"/>
          <p:cNvSpPr>
            <a:spLocks noGrp="1"/>
          </p:cNvSpPr>
          <p:nvPr>
            <p:ph type="sldNum" sz="quarter" idx="12"/>
          </p:nvPr>
        </p:nvSpPr>
        <p:spPr/>
        <p:txBody>
          <a:bodyPr/>
          <a:lstStyle/>
          <a:p>
            <a:fld id="{502E6781-6B05-134A-AFE7-6E8510F0E564}" type="slidenum">
              <a:rPr lang="en-US" smtClean="0"/>
              <a:pPr/>
              <a:t>6</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65597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atin typeface="Times New Roman"/>
                <a:cs typeface="Times New Roman"/>
              </a:rPr>
              <a:t>The role of information cost, cont.</a:t>
            </a:r>
            <a:endParaRPr lang="en-US" sz="2400" b="1" dirty="0"/>
          </a:p>
        </p:txBody>
      </p:sp>
      <p:sp>
        <p:nvSpPr>
          <p:cNvPr id="3" name="Content Placeholder 2"/>
          <p:cNvSpPr>
            <a:spLocks noGrp="1"/>
          </p:cNvSpPr>
          <p:nvPr>
            <p:ph idx="1"/>
          </p:nvPr>
        </p:nvSpPr>
        <p:spPr>
          <a:xfrm>
            <a:off x="386178" y="1413769"/>
            <a:ext cx="8229600" cy="1933113"/>
          </a:xfrm>
        </p:spPr>
        <p:txBody>
          <a:bodyPr>
            <a:normAutofit/>
          </a:bodyPr>
          <a:lstStyle/>
          <a:p>
            <a:pPr>
              <a:lnSpc>
                <a:spcPct val="150000"/>
              </a:lnSpc>
            </a:pPr>
            <a:r>
              <a:rPr lang="en-US" b="1" i="1" u="sng" dirty="0" smtClean="0">
                <a:solidFill>
                  <a:srgbClr val="3E22E6"/>
                </a:solidFill>
                <a:latin typeface="Times New Roman"/>
                <a:cs typeface="Times New Roman"/>
              </a:rPr>
              <a:t>Two questions arise: </a:t>
            </a:r>
          </a:p>
          <a:p>
            <a:pPr>
              <a:lnSpc>
                <a:spcPct val="150000"/>
              </a:lnSpc>
              <a:buFont typeface="Wingdings" pitchFamily="2" charset="2"/>
              <a:buChar char="Ø"/>
            </a:pPr>
            <a:r>
              <a:rPr lang="en-US" b="1" i="1" dirty="0" smtClean="0">
                <a:latin typeface="Times New Roman"/>
                <a:cs typeface="Times New Roman"/>
              </a:rPr>
              <a:t>1. </a:t>
            </a:r>
            <a:r>
              <a:rPr lang="en-US" b="1" i="1" dirty="0">
                <a:latin typeface="Times New Roman"/>
                <a:cs typeface="Times New Roman"/>
              </a:rPr>
              <a:t>H</a:t>
            </a:r>
            <a:r>
              <a:rPr lang="en-US" b="1" i="1" dirty="0" smtClean="0">
                <a:latin typeface="Times New Roman"/>
                <a:cs typeface="Times New Roman"/>
              </a:rPr>
              <a:t>ow is the information actually produced? </a:t>
            </a:r>
          </a:p>
          <a:p>
            <a:pPr>
              <a:lnSpc>
                <a:spcPct val="150000"/>
              </a:lnSpc>
              <a:buFont typeface="Wingdings" pitchFamily="2" charset="2"/>
              <a:buChar char="Ø"/>
            </a:pPr>
            <a:r>
              <a:rPr lang="en-US" b="1" i="1" dirty="0" smtClean="0">
                <a:latin typeface="Times New Roman"/>
                <a:cs typeface="Times New Roman"/>
              </a:rPr>
              <a:t>2. </a:t>
            </a:r>
            <a:r>
              <a:rPr lang="en-US" b="1" i="1" dirty="0">
                <a:latin typeface="Times New Roman"/>
                <a:cs typeface="Times New Roman"/>
              </a:rPr>
              <a:t>W</a:t>
            </a:r>
            <a:r>
              <a:rPr lang="en-US" b="1" i="1" dirty="0" smtClean="0">
                <a:latin typeface="Times New Roman"/>
                <a:cs typeface="Times New Roman"/>
              </a:rPr>
              <a:t>hat are the consequences of it being asymmetric? </a:t>
            </a:r>
          </a:p>
          <a:p>
            <a:endParaRPr lang="en-US" dirty="0" smtClean="0">
              <a:latin typeface="Times New Roman"/>
              <a:cs typeface="Times New Roman"/>
            </a:endParaRPr>
          </a:p>
          <a:p>
            <a:endParaRPr lang="en-US" dirty="0" smtClean="0">
              <a:latin typeface="Times New Roman"/>
              <a:cs typeface="Times New Roman"/>
            </a:endParaRPr>
          </a:p>
          <a:p>
            <a:endParaRPr lang="en-US" dirty="0"/>
          </a:p>
        </p:txBody>
      </p:sp>
      <p:sp>
        <p:nvSpPr>
          <p:cNvPr id="4" name="Slide Number Placeholder 3"/>
          <p:cNvSpPr>
            <a:spLocks noGrp="1"/>
          </p:cNvSpPr>
          <p:nvPr>
            <p:ph type="sldNum" sz="quarter" idx="12"/>
          </p:nvPr>
        </p:nvSpPr>
        <p:spPr/>
        <p:txBody>
          <a:bodyPr/>
          <a:lstStyle/>
          <a:p>
            <a:fld id="{502E6781-6B05-134A-AFE7-6E8510F0E564}" type="slidenum">
              <a:rPr lang="en-US" smtClean="0"/>
              <a:pPr/>
              <a:t>7</a:t>
            </a:fld>
            <a:endParaRPr lang="en-US"/>
          </a:p>
        </p:txBody>
      </p:sp>
      <p:sp>
        <p:nvSpPr>
          <p:cNvPr id="5" name="Rectangle 4"/>
          <p:cNvSpPr/>
          <p:nvPr/>
        </p:nvSpPr>
        <p:spPr>
          <a:xfrm>
            <a:off x="386178" y="3505292"/>
            <a:ext cx="8131945" cy="1785104"/>
          </a:xfrm>
          <a:prstGeom prst="rect">
            <a:avLst/>
          </a:prstGeom>
        </p:spPr>
        <p:txBody>
          <a:bodyPr wrap="square">
            <a:spAutoFit/>
          </a:bodyPr>
          <a:lstStyle/>
          <a:p>
            <a:r>
              <a:rPr lang="en-US" sz="2200" dirty="0" err="1"/>
              <a:t>Akerlof</a:t>
            </a:r>
            <a:r>
              <a:rPr lang="en-US" sz="2200" dirty="0"/>
              <a:t> (1970) pioneered the analysis of </a:t>
            </a:r>
            <a:r>
              <a:rPr lang="en-US" sz="2200" dirty="0" smtClean="0"/>
              <a:t>asymmetric information. </a:t>
            </a:r>
            <a:r>
              <a:rPr lang="en-US" sz="2200" dirty="0"/>
              <a:t>His assumptions that sellers </a:t>
            </a:r>
            <a:r>
              <a:rPr lang="en-US" sz="2200" dirty="0" smtClean="0"/>
              <a:t>possess </a:t>
            </a:r>
            <a:r>
              <a:rPr lang="en-US" sz="2200" dirty="0"/>
              <a:t>information about their commodities </a:t>
            </a:r>
            <a:r>
              <a:rPr lang="en-US" sz="2200" dirty="0" smtClean="0"/>
              <a:t>that </a:t>
            </a:r>
            <a:r>
              <a:rPr lang="en-US" sz="2200" dirty="0"/>
              <a:t>buyers do not </a:t>
            </a:r>
            <a:r>
              <a:rPr lang="en-US" sz="2200" dirty="0" smtClean="0"/>
              <a:t>have preempts </a:t>
            </a:r>
            <a:r>
              <a:rPr lang="en-US" sz="2200" dirty="0"/>
              <a:t>the analysis of the first and limits the range of its consequences. </a:t>
            </a:r>
          </a:p>
          <a:p>
            <a:r>
              <a:rPr lang="en-US" sz="2200" dirty="0" smtClean="0"/>
              <a:t>I attempt to answer the </a:t>
            </a:r>
            <a:r>
              <a:rPr lang="en-US" sz="2200" dirty="0"/>
              <a:t>two </a:t>
            </a:r>
            <a:r>
              <a:rPr lang="en-US" sz="2200" dirty="0" smtClean="0"/>
              <a:t>questions. </a:t>
            </a:r>
            <a:endParaRPr lang="en-US" sz="2200"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4999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arn(inVertical)">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atin typeface="Times New Roman"/>
                <a:cs typeface="Times New Roman"/>
              </a:rPr>
              <a:t>The role of information cost, cont.</a:t>
            </a:r>
            <a:endParaRPr lang="en-US" sz="2400" b="1" dirty="0"/>
          </a:p>
        </p:txBody>
      </p:sp>
      <p:sp>
        <p:nvSpPr>
          <p:cNvPr id="3" name="Content Placeholder 2"/>
          <p:cNvSpPr>
            <a:spLocks noGrp="1"/>
          </p:cNvSpPr>
          <p:nvPr>
            <p:ph idx="1"/>
          </p:nvPr>
        </p:nvSpPr>
        <p:spPr>
          <a:xfrm>
            <a:off x="457200" y="1524000"/>
            <a:ext cx="8229600" cy="4876800"/>
          </a:xfrm>
        </p:spPr>
        <p:txBody>
          <a:bodyPr>
            <a:normAutofit/>
          </a:bodyPr>
          <a:lstStyle/>
          <a:p>
            <a:r>
              <a:rPr lang="en-US" sz="2200" dirty="0" smtClean="0"/>
              <a:t>Sellers may realize </a:t>
            </a:r>
            <a:r>
              <a:rPr lang="en-US" sz="2200" dirty="0"/>
              <a:t>the value of their non-uniform commodities </a:t>
            </a:r>
            <a:r>
              <a:rPr lang="en-US" sz="2200" dirty="0" smtClean="0"/>
              <a:t>by selling every specimen at </a:t>
            </a:r>
            <a:r>
              <a:rPr lang="en-US" sz="2200" dirty="0"/>
              <a:t>a price commensurate with its quality. But </a:t>
            </a:r>
            <a:r>
              <a:rPr lang="en-US" sz="2200" dirty="0" smtClean="0"/>
              <a:t>for most commodities this is </a:t>
            </a:r>
            <a:r>
              <a:rPr lang="en-US" sz="2200" dirty="0"/>
              <a:t>too </a:t>
            </a:r>
            <a:r>
              <a:rPr lang="en-US" sz="2200" dirty="0" smtClean="0"/>
              <a:t>costly. </a:t>
            </a:r>
            <a:endParaRPr lang="en-US" sz="2200" dirty="0"/>
          </a:p>
          <a:p>
            <a:r>
              <a:rPr lang="en-US" sz="2200" dirty="0"/>
              <a:t>Making commodities more uniform alleviates the </a:t>
            </a:r>
            <a:r>
              <a:rPr lang="en-US" sz="2200" dirty="0" smtClean="0"/>
              <a:t>problem, but is costly too, so variability </a:t>
            </a:r>
            <a:r>
              <a:rPr lang="en-US" sz="2200" dirty="0"/>
              <a:t>usually remains. </a:t>
            </a:r>
          </a:p>
        </p:txBody>
      </p:sp>
      <p:sp>
        <p:nvSpPr>
          <p:cNvPr id="4" name="Slide Number Placeholder 3"/>
          <p:cNvSpPr>
            <a:spLocks noGrp="1"/>
          </p:cNvSpPr>
          <p:nvPr>
            <p:ph type="sldNum" sz="quarter" idx="12"/>
          </p:nvPr>
        </p:nvSpPr>
        <p:spPr/>
        <p:txBody>
          <a:bodyPr/>
          <a:lstStyle/>
          <a:p>
            <a:fld id="{502E6781-6B05-134A-AFE7-6E8510F0E564}" type="slidenum">
              <a:rPr lang="en-US" smtClean="0"/>
              <a:pPr/>
              <a:t>8</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55681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indent="-342900">
              <a:buFont typeface="Wingdings" pitchFamily="2" charset="2"/>
              <a:buChar char="ü"/>
            </a:pPr>
            <a:r>
              <a:rPr lang="en-US" sz="2800" b="1" i="1" dirty="0">
                <a:solidFill>
                  <a:srgbClr val="0070C0"/>
                </a:solidFill>
                <a:effectLst>
                  <a:outerShdw blurRad="38100" dist="38100" dir="2700000" algn="tl">
                    <a:srgbClr val="000000">
                      <a:alpha val="43137"/>
                    </a:srgbClr>
                  </a:outerShdw>
                </a:effectLst>
              </a:rPr>
              <a:t>Who chooses?</a:t>
            </a:r>
            <a:r>
              <a:rPr lang="en-US" sz="2400" dirty="0">
                <a:effectLst>
                  <a:outerShdw blurRad="38100" dist="38100" dir="2700000" algn="tl">
                    <a:srgbClr val="000000">
                      <a:alpha val="43137"/>
                    </a:srgbClr>
                  </a:outerShdw>
                </a:effectLst>
              </a:rPr>
              <a:t/>
            </a:r>
            <a:br>
              <a:rPr lang="en-US" sz="2400" dirty="0">
                <a:effectLst>
                  <a:outerShdw blurRad="38100" dist="38100" dir="2700000" algn="tl">
                    <a:srgbClr val="000000">
                      <a:alpha val="43137"/>
                    </a:srgbClr>
                  </a:outerShdw>
                </a:effectLst>
              </a:rPr>
            </a:br>
            <a:endParaRPr lang="en-US" sz="24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59546" y="1351625"/>
            <a:ext cx="8229600" cy="4876800"/>
          </a:xfrm>
        </p:spPr>
        <p:txBody>
          <a:bodyPr>
            <a:normAutofit/>
          </a:bodyPr>
          <a:lstStyle/>
          <a:p>
            <a:r>
              <a:rPr lang="en-US" dirty="0"/>
              <a:t>Sellers </a:t>
            </a:r>
            <a:r>
              <a:rPr lang="en-US" dirty="0" smtClean="0"/>
              <a:t>may </a:t>
            </a:r>
            <a:r>
              <a:rPr lang="en-US" dirty="0"/>
              <a:t>retain the right to select specimens for </a:t>
            </a:r>
            <a:r>
              <a:rPr lang="en-US" dirty="0" smtClean="0"/>
              <a:t>buyers, </a:t>
            </a:r>
            <a:r>
              <a:rPr lang="en-US" dirty="0"/>
              <a:t>or let buyers pick and choose. To effect the former requires </a:t>
            </a:r>
            <a:r>
              <a:rPr lang="en-US" dirty="0" smtClean="0"/>
              <a:t>buyers to </a:t>
            </a:r>
            <a:r>
              <a:rPr lang="en-US" dirty="0"/>
              <a:t>trust </a:t>
            </a:r>
            <a:r>
              <a:rPr lang="en-US" dirty="0" smtClean="0"/>
              <a:t>them. </a:t>
            </a:r>
            <a:endParaRPr lang="en-US" dirty="0"/>
          </a:p>
          <a:p>
            <a:r>
              <a:rPr lang="en-US" dirty="0"/>
              <a:t>Sellers sometimes effect the selection</a:t>
            </a:r>
            <a:r>
              <a:rPr lang="en-US" dirty="0" smtClean="0"/>
              <a:t>.</a:t>
            </a:r>
            <a:endParaRPr lang="en-US" dirty="0"/>
          </a:p>
          <a:p>
            <a:r>
              <a:rPr lang="en-US" dirty="0"/>
              <a:t>In most cases, however, </a:t>
            </a:r>
            <a:r>
              <a:rPr lang="en-US" dirty="0" smtClean="0"/>
              <a:t>sellers allow buyers to pick </a:t>
            </a:r>
            <a:r>
              <a:rPr lang="en-US" dirty="0"/>
              <a:t>and choose, </a:t>
            </a:r>
            <a:r>
              <a:rPr lang="en-US" dirty="0" smtClean="0"/>
              <a:t>but prior to that they can sort their commodities or make other arrangements. </a:t>
            </a:r>
            <a:endParaRPr lang="en-US" dirty="0"/>
          </a:p>
        </p:txBody>
      </p:sp>
      <p:sp>
        <p:nvSpPr>
          <p:cNvPr id="4" name="Slide Number Placeholder 3"/>
          <p:cNvSpPr>
            <a:spLocks noGrp="1"/>
          </p:cNvSpPr>
          <p:nvPr>
            <p:ph type="sldNum" sz="quarter" idx="12"/>
          </p:nvPr>
        </p:nvSpPr>
        <p:spPr/>
        <p:txBody>
          <a:bodyPr/>
          <a:lstStyle/>
          <a:p>
            <a:fld id="{502E6781-6B05-134A-AFE7-6E8510F0E564}" type="slidenum">
              <a:rPr lang="en-US" smtClean="0"/>
              <a:pPr/>
              <a:t>9</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32531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17091</TotalTime>
  <Words>3737</Words>
  <Application>Microsoft Macintosh PowerPoint</Application>
  <PresentationFormat>On-screen Show (4:3)</PresentationFormat>
  <Paragraphs>242</Paragraphs>
  <Slides>44</Slides>
  <Notes>3</Notes>
  <HiddenSlides>0</HiddenSlides>
  <MMClips>0</MMClips>
  <ScaleCrop>false</ScaleCrop>
  <HeadingPairs>
    <vt:vector size="4" baseType="variant">
      <vt:variant>
        <vt:lpstr>Design Template</vt:lpstr>
      </vt:variant>
      <vt:variant>
        <vt:i4>1</vt:i4>
      </vt:variant>
      <vt:variant>
        <vt:lpstr>Slide Titles</vt:lpstr>
      </vt:variant>
      <vt:variant>
        <vt:i4>44</vt:i4>
      </vt:variant>
    </vt:vector>
  </HeadingPairs>
  <TitlesOfParts>
    <vt:vector size="45" baseType="lpstr">
      <vt:lpstr>Clarity</vt:lpstr>
      <vt:lpstr>Slide 1</vt:lpstr>
      <vt:lpstr>Introduction</vt:lpstr>
      <vt:lpstr>Slide 3</vt:lpstr>
      <vt:lpstr>Introduction, cont.</vt:lpstr>
      <vt:lpstr>Introduction, cont.</vt:lpstr>
      <vt:lpstr>The role of information cost </vt:lpstr>
      <vt:lpstr>The role of information cost, cont.</vt:lpstr>
      <vt:lpstr>The role of information cost, cont.</vt:lpstr>
      <vt:lpstr>Who chooses? </vt:lpstr>
      <vt:lpstr>Sorting </vt:lpstr>
      <vt:lpstr>Sorting, cont.</vt:lpstr>
      <vt:lpstr>Sorting, cont.</vt:lpstr>
      <vt:lpstr>Pick and choose</vt:lpstr>
      <vt:lpstr>Pick and choose, cont.</vt:lpstr>
      <vt:lpstr>The selection process </vt:lpstr>
      <vt:lpstr>Slide 16</vt:lpstr>
      <vt:lpstr>The selection process, Cont.  </vt:lpstr>
      <vt:lpstr>The selection process, Cont.  </vt:lpstr>
      <vt:lpstr>The selection process, Cont.  </vt:lpstr>
      <vt:lpstr>The selection process, Cont.  </vt:lpstr>
      <vt:lpstr>The selection process, Cont.  </vt:lpstr>
      <vt:lpstr>The selection process, Cont.  </vt:lpstr>
      <vt:lpstr> </vt:lpstr>
      <vt:lpstr>Dissipation and vertical relations, cont.</vt:lpstr>
      <vt:lpstr>Methods of coping with variety </vt:lpstr>
      <vt:lpstr>1. Guaranteeing output </vt:lpstr>
      <vt:lpstr>2. Restricting buyers’ opportunity to pick and choose. </vt:lpstr>
      <vt:lpstr>2. Restricting buyers’ opportunity to pick and choose. cont.</vt:lpstr>
      <vt:lpstr>3. Sorting individuals into homogeneous groups to finance commodity purchases  </vt:lpstr>
      <vt:lpstr>3. Sorting individuals into homogeneous groups to finance commodity purchases  cont.</vt:lpstr>
      <vt:lpstr>4. Wage contracting and its rationale for the firm.  </vt:lpstr>
      <vt:lpstr>1. Bypassing the need to measure workers’ products.</vt:lpstr>
      <vt:lpstr>Slide 33</vt:lpstr>
      <vt:lpstr>2. Guaranteeing output</vt:lpstr>
      <vt:lpstr>3. The firm.</vt:lpstr>
      <vt:lpstr>5. Exchanging services</vt:lpstr>
      <vt:lpstr>5a. Services produced by wage workers.</vt:lpstr>
      <vt:lpstr>5b. Guaranteed  services.</vt:lpstr>
      <vt:lpstr>Guaranteeing advice  cont.</vt:lpstr>
      <vt:lpstr>Summary </vt:lpstr>
      <vt:lpstr>Slide 41</vt:lpstr>
      <vt:lpstr>Slide 42</vt:lpstr>
      <vt:lpstr>Slide 43</vt:lpstr>
      <vt:lpstr>Slide 44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exchange of variable-quality commodities </dc:title>
  <dc:creator>Yoram Barzel</dc:creator>
  <cp:lastModifiedBy>yoram barzel</cp:lastModifiedBy>
  <cp:revision>172</cp:revision>
  <cp:lastPrinted>2012-06-12T18:22:12Z</cp:lastPrinted>
  <dcterms:created xsi:type="dcterms:W3CDTF">2012-06-14T18:03:40Z</dcterms:created>
  <dcterms:modified xsi:type="dcterms:W3CDTF">2012-06-14T18:14:06Z</dcterms:modified>
</cp:coreProperties>
</file>